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59" r:id="rId4"/>
  </p:sldMasterIdLst>
  <p:notesMasterIdLst>
    <p:notesMasterId r:id="rId45"/>
  </p:notesMasterIdLst>
  <p:handoutMasterIdLst>
    <p:handoutMasterId r:id="rId46"/>
  </p:handoutMasterIdLst>
  <p:sldIdLst>
    <p:sldId id="262" r:id="rId5"/>
    <p:sldId id="270" r:id="rId6"/>
    <p:sldId id="272" r:id="rId7"/>
    <p:sldId id="273" r:id="rId8"/>
    <p:sldId id="277" r:id="rId9"/>
    <p:sldId id="274" r:id="rId10"/>
    <p:sldId id="275" r:id="rId11"/>
    <p:sldId id="278" r:id="rId12"/>
    <p:sldId id="279" r:id="rId13"/>
    <p:sldId id="284" r:id="rId14"/>
    <p:sldId id="285" r:id="rId15"/>
    <p:sldId id="286" r:id="rId16"/>
    <p:sldId id="287" r:id="rId17"/>
    <p:sldId id="288" r:id="rId18"/>
    <p:sldId id="289" r:id="rId19"/>
    <p:sldId id="294" r:id="rId20"/>
    <p:sldId id="299" r:id="rId21"/>
    <p:sldId id="308" r:id="rId22"/>
    <p:sldId id="298" r:id="rId23"/>
    <p:sldId id="295" r:id="rId24"/>
    <p:sldId id="297" r:id="rId25"/>
    <p:sldId id="296" r:id="rId26"/>
    <p:sldId id="300" r:id="rId27"/>
    <p:sldId id="290" r:id="rId28"/>
    <p:sldId id="283" r:id="rId29"/>
    <p:sldId id="291" r:id="rId30"/>
    <p:sldId id="292" r:id="rId31"/>
    <p:sldId id="306" r:id="rId32"/>
    <p:sldId id="293" r:id="rId33"/>
    <p:sldId id="301" r:id="rId34"/>
    <p:sldId id="305" r:id="rId35"/>
    <p:sldId id="304" r:id="rId36"/>
    <p:sldId id="302" r:id="rId37"/>
    <p:sldId id="303" r:id="rId38"/>
    <p:sldId id="281" r:id="rId39"/>
    <p:sldId id="280" r:id="rId40"/>
    <p:sldId id="276" r:id="rId41"/>
    <p:sldId id="271" r:id="rId42"/>
    <p:sldId id="307" r:id="rId43"/>
    <p:sldId id="267" r:id="rId44"/>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2" autoAdjust="0"/>
    <p:restoredTop sz="94687"/>
  </p:normalViewPr>
  <p:slideViewPr>
    <p:cSldViewPr snapToGrid="0" snapToObjects="1">
      <p:cViewPr varScale="1">
        <p:scale>
          <a:sx n="57" d="100"/>
          <a:sy n="57" d="100"/>
        </p:scale>
        <p:origin x="90" y="1128"/>
      </p:cViewPr>
      <p:guideLst/>
    </p:cSldViewPr>
  </p:slideViewPr>
  <p:notesTextViewPr>
    <p:cViewPr>
      <p:scale>
        <a:sx n="1" d="1"/>
        <a:sy n="1" d="1"/>
      </p:scale>
      <p:origin x="0" y="0"/>
    </p:cViewPr>
  </p:notesTextViewPr>
  <p:notesViewPr>
    <p:cSldViewPr snapToGrid="0" snapToObjects="1">
      <p:cViewPr varScale="1">
        <p:scale>
          <a:sx n="89" d="100"/>
          <a:sy n="89"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E4FB13F-0FB4-4797-9CEC-EF2E00F93B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EF417AC0-BB0A-4863-A886-CA26BC5EA6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A17DB-72A2-43D6-BF69-A136FC65D779}" type="datetime1">
              <a:rPr lang="es-ES" smtClean="0"/>
              <a:t>17/03/2023</a:t>
            </a:fld>
            <a:endParaRPr lang="es-ES"/>
          </a:p>
        </p:txBody>
      </p:sp>
      <p:sp>
        <p:nvSpPr>
          <p:cNvPr id="4" name="Marcador de pie de página 3">
            <a:extLst>
              <a:ext uri="{FF2B5EF4-FFF2-40B4-BE49-F238E27FC236}">
                <a16:creationId xmlns:a16="http://schemas.microsoft.com/office/drawing/2014/main" id="{09F6ECB4-0347-4217-8AE8-824D19654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04EA36E-240F-4763-ACB2-39A2AE84A4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00291-50BC-4BA6-A278-75ED441994F9}" type="slidenum">
              <a:rPr lang="es-ES" smtClean="0"/>
              <a:t>‹Nº›</a:t>
            </a:fld>
            <a:endParaRPr lang="es-ES"/>
          </a:p>
        </p:txBody>
      </p:sp>
    </p:spTree>
    <p:extLst>
      <p:ext uri="{BB962C8B-B14F-4D97-AF65-F5344CB8AC3E}">
        <p14:creationId xmlns:p14="http://schemas.microsoft.com/office/powerpoint/2010/main" val="1003929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C543DD-464E-4673-A57A-E618FCDF50CF}" type="datetime1">
              <a:rPr lang="es-ES" noProof="0" smtClean="0"/>
              <a:t>17/03/2023</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8C15C5-0688-5345-99FC-721E08AD15D5}" type="slidenum">
              <a:rPr lang="es-ES" noProof="0" smtClean="0"/>
              <a:t>‹Nº›</a:t>
            </a:fld>
            <a:endParaRPr lang="es-ES" noProof="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a:t>
            </a:fld>
            <a:endParaRPr lang="es-ES"/>
          </a:p>
        </p:txBody>
      </p:sp>
    </p:spTree>
    <p:extLst>
      <p:ext uri="{BB962C8B-B14F-4D97-AF65-F5344CB8AC3E}">
        <p14:creationId xmlns:p14="http://schemas.microsoft.com/office/powerpoint/2010/main" val="398427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10</a:t>
            </a:fld>
            <a:endParaRPr lang="es-ES"/>
          </a:p>
        </p:txBody>
      </p:sp>
    </p:spTree>
    <p:extLst>
      <p:ext uri="{BB962C8B-B14F-4D97-AF65-F5344CB8AC3E}">
        <p14:creationId xmlns:p14="http://schemas.microsoft.com/office/powerpoint/2010/main" val="376417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11</a:t>
            </a:fld>
            <a:endParaRPr lang="es-ES"/>
          </a:p>
        </p:txBody>
      </p:sp>
    </p:spTree>
    <p:extLst>
      <p:ext uri="{BB962C8B-B14F-4D97-AF65-F5344CB8AC3E}">
        <p14:creationId xmlns:p14="http://schemas.microsoft.com/office/powerpoint/2010/main" val="128986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12</a:t>
            </a:fld>
            <a:endParaRPr lang="es-ES"/>
          </a:p>
        </p:txBody>
      </p:sp>
    </p:spTree>
    <p:extLst>
      <p:ext uri="{BB962C8B-B14F-4D97-AF65-F5344CB8AC3E}">
        <p14:creationId xmlns:p14="http://schemas.microsoft.com/office/powerpoint/2010/main" val="231554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13</a:t>
            </a:fld>
            <a:endParaRPr lang="es-ES"/>
          </a:p>
        </p:txBody>
      </p:sp>
    </p:spTree>
    <p:extLst>
      <p:ext uri="{BB962C8B-B14F-4D97-AF65-F5344CB8AC3E}">
        <p14:creationId xmlns:p14="http://schemas.microsoft.com/office/powerpoint/2010/main" val="199070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14</a:t>
            </a:fld>
            <a:endParaRPr lang="es-ES"/>
          </a:p>
        </p:txBody>
      </p:sp>
    </p:spTree>
    <p:extLst>
      <p:ext uri="{BB962C8B-B14F-4D97-AF65-F5344CB8AC3E}">
        <p14:creationId xmlns:p14="http://schemas.microsoft.com/office/powerpoint/2010/main" val="2773610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15</a:t>
            </a:fld>
            <a:endParaRPr lang="es-ES"/>
          </a:p>
        </p:txBody>
      </p:sp>
    </p:spTree>
    <p:extLst>
      <p:ext uri="{BB962C8B-B14F-4D97-AF65-F5344CB8AC3E}">
        <p14:creationId xmlns:p14="http://schemas.microsoft.com/office/powerpoint/2010/main" val="107025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24</a:t>
            </a:fld>
            <a:endParaRPr lang="es-ES"/>
          </a:p>
        </p:txBody>
      </p:sp>
    </p:spTree>
    <p:extLst>
      <p:ext uri="{BB962C8B-B14F-4D97-AF65-F5344CB8AC3E}">
        <p14:creationId xmlns:p14="http://schemas.microsoft.com/office/powerpoint/2010/main" val="54627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30</a:t>
            </a:fld>
            <a:endParaRPr lang="es-ES"/>
          </a:p>
        </p:txBody>
      </p:sp>
    </p:spTree>
    <p:extLst>
      <p:ext uri="{BB962C8B-B14F-4D97-AF65-F5344CB8AC3E}">
        <p14:creationId xmlns:p14="http://schemas.microsoft.com/office/powerpoint/2010/main" val="33609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35</a:t>
            </a:fld>
            <a:endParaRPr lang="es-ES"/>
          </a:p>
        </p:txBody>
      </p:sp>
    </p:spTree>
    <p:extLst>
      <p:ext uri="{BB962C8B-B14F-4D97-AF65-F5344CB8AC3E}">
        <p14:creationId xmlns:p14="http://schemas.microsoft.com/office/powerpoint/2010/main" val="902138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36</a:t>
            </a:fld>
            <a:endParaRPr lang="es-ES"/>
          </a:p>
        </p:txBody>
      </p:sp>
    </p:spTree>
    <p:extLst>
      <p:ext uri="{BB962C8B-B14F-4D97-AF65-F5344CB8AC3E}">
        <p14:creationId xmlns:p14="http://schemas.microsoft.com/office/powerpoint/2010/main" val="345460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2</a:t>
            </a:fld>
            <a:endParaRPr lang="es-ES"/>
          </a:p>
        </p:txBody>
      </p:sp>
    </p:spTree>
    <p:extLst>
      <p:ext uri="{BB962C8B-B14F-4D97-AF65-F5344CB8AC3E}">
        <p14:creationId xmlns:p14="http://schemas.microsoft.com/office/powerpoint/2010/main" val="160825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37</a:t>
            </a:fld>
            <a:endParaRPr lang="es-ES"/>
          </a:p>
        </p:txBody>
      </p:sp>
    </p:spTree>
    <p:extLst>
      <p:ext uri="{BB962C8B-B14F-4D97-AF65-F5344CB8AC3E}">
        <p14:creationId xmlns:p14="http://schemas.microsoft.com/office/powerpoint/2010/main" val="232824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39</a:t>
            </a:fld>
            <a:endParaRPr lang="es-ES"/>
          </a:p>
        </p:txBody>
      </p:sp>
    </p:spTree>
    <p:extLst>
      <p:ext uri="{BB962C8B-B14F-4D97-AF65-F5344CB8AC3E}">
        <p14:creationId xmlns:p14="http://schemas.microsoft.com/office/powerpoint/2010/main" val="2531972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40</a:t>
            </a:fld>
            <a:endParaRPr lang="es-ES"/>
          </a:p>
        </p:txBody>
      </p:sp>
    </p:spTree>
    <p:extLst>
      <p:ext uri="{BB962C8B-B14F-4D97-AF65-F5344CB8AC3E}">
        <p14:creationId xmlns:p14="http://schemas.microsoft.com/office/powerpoint/2010/main" val="185425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3</a:t>
            </a:fld>
            <a:endParaRPr lang="es-ES"/>
          </a:p>
        </p:txBody>
      </p:sp>
    </p:spTree>
    <p:extLst>
      <p:ext uri="{BB962C8B-B14F-4D97-AF65-F5344CB8AC3E}">
        <p14:creationId xmlns:p14="http://schemas.microsoft.com/office/powerpoint/2010/main" val="133407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4</a:t>
            </a:fld>
            <a:endParaRPr lang="es-ES"/>
          </a:p>
        </p:txBody>
      </p:sp>
    </p:spTree>
    <p:extLst>
      <p:ext uri="{BB962C8B-B14F-4D97-AF65-F5344CB8AC3E}">
        <p14:creationId xmlns:p14="http://schemas.microsoft.com/office/powerpoint/2010/main" val="158295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5</a:t>
            </a:fld>
            <a:endParaRPr lang="es-ES"/>
          </a:p>
        </p:txBody>
      </p:sp>
    </p:spTree>
    <p:extLst>
      <p:ext uri="{BB962C8B-B14F-4D97-AF65-F5344CB8AC3E}">
        <p14:creationId xmlns:p14="http://schemas.microsoft.com/office/powerpoint/2010/main" val="248847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6</a:t>
            </a:fld>
            <a:endParaRPr lang="es-ES"/>
          </a:p>
        </p:txBody>
      </p:sp>
    </p:spTree>
    <p:extLst>
      <p:ext uri="{BB962C8B-B14F-4D97-AF65-F5344CB8AC3E}">
        <p14:creationId xmlns:p14="http://schemas.microsoft.com/office/powerpoint/2010/main" val="176548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7</a:t>
            </a:fld>
            <a:endParaRPr lang="es-ES"/>
          </a:p>
        </p:txBody>
      </p:sp>
    </p:spTree>
    <p:extLst>
      <p:ext uri="{BB962C8B-B14F-4D97-AF65-F5344CB8AC3E}">
        <p14:creationId xmlns:p14="http://schemas.microsoft.com/office/powerpoint/2010/main" val="287240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8</a:t>
            </a:fld>
            <a:endParaRPr lang="es-ES"/>
          </a:p>
        </p:txBody>
      </p:sp>
    </p:spTree>
    <p:extLst>
      <p:ext uri="{BB962C8B-B14F-4D97-AF65-F5344CB8AC3E}">
        <p14:creationId xmlns:p14="http://schemas.microsoft.com/office/powerpoint/2010/main" val="276568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5E8C15C5-0688-5345-99FC-721E08AD15D5}" type="slidenum">
              <a:rPr lang="es-ES" smtClean="0"/>
              <a:t>9</a:t>
            </a:fld>
            <a:endParaRPr lang="es-ES"/>
          </a:p>
        </p:txBody>
      </p:sp>
    </p:spTree>
    <p:extLst>
      <p:ext uri="{BB962C8B-B14F-4D97-AF65-F5344CB8AC3E}">
        <p14:creationId xmlns:p14="http://schemas.microsoft.com/office/powerpoint/2010/main" val="405194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609192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84880729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D57F1E4F-1CFF-5643-939E-217C01CDF565}" type="slidenum">
              <a:rPr lang="es-ES" noProof="0" smtClean="0"/>
              <a:pPr rtl="0"/>
              <a:t>‹Nº›</a:t>
            </a:fld>
            <a:endParaRPr lang="es-ES" noProof="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338918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23647152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D57F1E4F-1CFF-5643-939E-217C01CDF565}" type="slidenum">
              <a:rPr lang="es-ES" noProof="0" smtClean="0"/>
              <a:pPr rtl="0"/>
              <a:t>‹Nº›</a:t>
            </a:fld>
            <a:endParaRPr lang="es-ES" noProof="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128831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6444503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B4CB7895-2F71-41F2-B822-59864C66BC54}"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4003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A84E41B1-6677-44CA-AF50-35FA1F499DD5}"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405637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42179202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rtl="0"/>
            <a:fld id="{5BC374BA-6EDA-4321-9221-D60BD18F7FDC}" type="datetime1">
              <a:rPr lang="es-ES" noProof="0" smtClean="0"/>
              <a:t>17/03/2023</a:t>
            </a:fld>
            <a:endParaRPr lang="es-ES" noProof="0"/>
          </a:p>
        </p:txBody>
      </p:sp>
      <p:sp>
        <p:nvSpPr>
          <p:cNvPr id="5" name="Footer Placeholder 4"/>
          <p:cNvSpPr>
            <a:spLocks noGrp="1"/>
          </p:cNvSpPr>
          <p:nvPr>
            <p:ph type="ftr" sz="quarter" idx="11"/>
          </p:nvPr>
        </p:nvSpPr>
        <p:spPr/>
        <p:txBody>
          <a:bodyPr/>
          <a:lstStyle/>
          <a:p>
            <a:pPr rtl="0"/>
            <a:endParaRPr lang="es-ES"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11817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rtl="0"/>
            <a:fld id="{BCD2E1C0-EF79-4422-82D2-15C9FCDFB66B}"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62431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rtl="0"/>
            <a:fld id="{278A6CE7-1B28-44C9-A58F-36EC48EEF0AD}" type="datetime1">
              <a:rPr lang="es-ES" noProof="0" smtClean="0"/>
              <a:t>17/03/2023</a:t>
            </a:fld>
            <a:endParaRPr lang="es-ES" noProof="0"/>
          </a:p>
        </p:txBody>
      </p:sp>
      <p:sp>
        <p:nvSpPr>
          <p:cNvPr id="8" name="Footer Placeholder 7"/>
          <p:cNvSpPr>
            <a:spLocks noGrp="1"/>
          </p:cNvSpPr>
          <p:nvPr>
            <p:ph type="ftr" sz="quarter" idx="11"/>
          </p:nvPr>
        </p:nvSpPr>
        <p:spPr/>
        <p:txBody>
          <a:bodyPr/>
          <a:lstStyle/>
          <a:p>
            <a:pPr rtl="0"/>
            <a:endParaRPr lang="es-ES" noProof="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61508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6AD34CAD-0E79-4C2F-B6C6-329371A1AB6F}" type="datetime1">
              <a:rPr lang="es-ES" noProof="0" smtClean="0"/>
              <a:t>17/03/2023</a:t>
            </a:fld>
            <a:endParaRPr lang="es-ES" noProof="0"/>
          </a:p>
        </p:txBody>
      </p:sp>
      <p:sp>
        <p:nvSpPr>
          <p:cNvPr id="4" name="Footer Placeholder 3"/>
          <p:cNvSpPr>
            <a:spLocks noGrp="1"/>
          </p:cNvSpPr>
          <p:nvPr>
            <p:ph type="ftr" sz="quarter" idx="11"/>
          </p:nvPr>
        </p:nvSpPr>
        <p:spPr/>
        <p:txBody>
          <a:bodyPr/>
          <a:lstStyle/>
          <a:p>
            <a:pPr rtl="0"/>
            <a:endParaRPr lang="es-ES" noProof="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00434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4BE872A2-DECC-470E-91E8-E96B09B12F5C}" type="datetime1">
              <a:rPr lang="es-ES" noProof="0" smtClean="0"/>
              <a:t>17/03/2023</a:t>
            </a:fld>
            <a:endParaRPr lang="es-ES" noProof="0"/>
          </a:p>
        </p:txBody>
      </p:sp>
      <p:sp>
        <p:nvSpPr>
          <p:cNvPr id="3" name="Footer Placeholder 2"/>
          <p:cNvSpPr>
            <a:spLocks noGrp="1"/>
          </p:cNvSpPr>
          <p:nvPr>
            <p:ph type="ftr" sz="quarter" idx="11"/>
          </p:nvPr>
        </p:nvSpPr>
        <p:spPr/>
        <p:txBody>
          <a:bodyPr/>
          <a:lstStyle/>
          <a:p>
            <a:pPr rtl="0"/>
            <a:endParaRPr lang="es-ES" noProof="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56856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rtl="0"/>
            <a:fld id="{716F8101-C3C2-4D37-BA1D-F3C026736CBF}"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44931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rtl="0"/>
            <a:fld id="{DA5A5905-E371-4D31-8BE9-D5B391D94305}" type="datetime1">
              <a:rPr lang="es-ES" noProof="0" smtClean="0"/>
              <a:t>17/03/2023</a:t>
            </a:fld>
            <a:endParaRPr lang="es-ES" noProof="0"/>
          </a:p>
        </p:txBody>
      </p:sp>
      <p:sp>
        <p:nvSpPr>
          <p:cNvPr id="6" name="Footer Placeholder 5"/>
          <p:cNvSpPr>
            <a:spLocks noGrp="1"/>
          </p:cNvSpPr>
          <p:nvPr>
            <p:ph type="ftr" sz="quarter" idx="11"/>
          </p:nvPr>
        </p:nvSpPr>
        <p:spPr/>
        <p:txBody>
          <a:bodyPr/>
          <a:lstStyle/>
          <a:p>
            <a:pPr rtl="0"/>
            <a:endParaRPr lang="es-ES"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6662780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DA5A5905-E371-4D31-8BE9-D5B391D94305}" type="datetime1">
              <a:rPr lang="es-ES" noProof="0" smtClean="0"/>
              <a:t>17/03/2023</a:t>
            </a:fld>
            <a:endParaRPr lang="es-ES" noProof="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s-ES" noProof="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11252876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escueladiegobarrosara.cl/" TargetMode="External"/><Relationship Id="rId5" Type="http://schemas.openxmlformats.org/officeDocument/2006/relationships/hyperlink" Target="mailto:barrosarana@Cmva.cl" TargetMode="Externa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2.jpe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52657" y="12"/>
            <a:ext cx="12191980" cy="6857990"/>
          </a:xfrm>
          <a:prstGeom prst="rect">
            <a:avLst/>
          </a:prstGeom>
        </p:spPr>
      </p:pic>
      <p:pic>
        <p:nvPicPr>
          <p:cNvPr id="5" name="Imagen 4"/>
          <p:cNvPicPr>
            <a:picLocks noChangeAspect="1"/>
          </p:cNvPicPr>
          <p:nvPr/>
        </p:nvPicPr>
        <p:blipFill>
          <a:blip r:embed="rId5"/>
          <a:stretch>
            <a:fillRect/>
          </a:stretch>
        </p:blipFill>
        <p:spPr>
          <a:xfrm>
            <a:off x="20" y="10"/>
            <a:ext cx="3268113" cy="4176863"/>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flipV="1">
            <a:off x="5740400" y="6857989"/>
            <a:ext cx="6346305" cy="1405477"/>
          </a:xfrm>
        </p:spPr>
        <p:txBody>
          <a:bodyPr rtlCol="0" anchor="ctr">
            <a:noAutofit/>
          </a:bodyPr>
          <a:lstStyle/>
          <a:p>
            <a:pPr algn="l" rtl="0"/>
            <a:r>
              <a:rPr lang="es-ES" sz="11700" b="1" dirty="0" smtClean="0"/>
              <a:t> </a:t>
            </a:r>
            <a:endParaRPr lang="es-ES" sz="11700" b="1" dirty="0"/>
          </a:p>
        </p:txBody>
      </p:sp>
      <p:pic>
        <p:nvPicPr>
          <p:cNvPr id="6" name="Imagen 5"/>
          <p:cNvPicPr>
            <a:picLocks noChangeAspect="1"/>
          </p:cNvPicPr>
          <p:nvPr/>
        </p:nvPicPr>
        <p:blipFill>
          <a:blip r:embed="rId6"/>
          <a:stretch>
            <a:fillRect/>
          </a:stretch>
        </p:blipFill>
        <p:spPr>
          <a:xfrm>
            <a:off x="3166534" y="12"/>
            <a:ext cx="4944533" cy="4225814"/>
          </a:xfrm>
          <a:prstGeom prst="rect">
            <a:avLst/>
          </a:prstGeom>
        </p:spPr>
      </p:pic>
      <p:sp>
        <p:nvSpPr>
          <p:cNvPr id="9" name="Rectángulo redondeado 8"/>
          <p:cNvSpPr/>
          <p:nvPr/>
        </p:nvSpPr>
        <p:spPr>
          <a:xfrm>
            <a:off x="3603221" y="4263354"/>
            <a:ext cx="4393559" cy="2438692"/>
          </a:xfrm>
          <a:prstGeom prst="round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Consejo Escolar 2023</a:t>
            </a:r>
          </a:p>
          <a:p>
            <a:pPr algn="ctr"/>
            <a:r>
              <a:rPr lang="es-CL" dirty="0" smtClean="0"/>
              <a:t>21 de marzo</a:t>
            </a:r>
          </a:p>
          <a:p>
            <a:pPr algn="ctr"/>
            <a:r>
              <a:rPr lang="es-CL" sz="2400" dirty="0" smtClean="0">
                <a:solidFill>
                  <a:schemeClr val="accent6">
                    <a:lumMod val="50000"/>
                  </a:schemeClr>
                </a:solidFill>
              </a:rPr>
              <a:t>Una comunidad que construye Futuro</a:t>
            </a:r>
            <a:endParaRPr lang="es-CL" sz="2400" dirty="0">
              <a:solidFill>
                <a:schemeClr val="accent6">
                  <a:lumMod val="50000"/>
                </a:schemeClr>
              </a:solidFill>
            </a:endParaRPr>
          </a:p>
        </p:txBody>
      </p:sp>
      <p:pic>
        <p:nvPicPr>
          <p:cNvPr id="10" name="Imagen 9"/>
          <p:cNvPicPr>
            <a:picLocks noChangeAspect="1"/>
          </p:cNvPicPr>
          <p:nvPr/>
        </p:nvPicPr>
        <p:blipFill>
          <a:blip r:embed="rId7"/>
          <a:stretch>
            <a:fillRect/>
          </a:stretch>
        </p:blipFill>
        <p:spPr>
          <a:xfrm>
            <a:off x="-24237" y="4176873"/>
            <a:ext cx="3574821" cy="2681116"/>
          </a:xfrm>
          <a:prstGeom prst="rect">
            <a:avLst/>
          </a:prstGeom>
        </p:spPr>
      </p:pic>
      <p:pic>
        <p:nvPicPr>
          <p:cNvPr id="11" name="Imagen 10"/>
          <p:cNvPicPr>
            <a:picLocks noChangeAspect="1"/>
          </p:cNvPicPr>
          <p:nvPr/>
        </p:nvPicPr>
        <p:blipFill>
          <a:blip r:embed="rId8"/>
          <a:stretch>
            <a:fillRect/>
          </a:stretch>
        </p:blipFill>
        <p:spPr>
          <a:xfrm>
            <a:off x="8111067" y="37538"/>
            <a:ext cx="4080933" cy="4225815"/>
          </a:xfrm>
          <a:prstGeom prst="rect">
            <a:avLst/>
          </a:prstGeom>
        </p:spPr>
      </p:pic>
      <p:pic>
        <p:nvPicPr>
          <p:cNvPr id="13" name="Imagen 12"/>
          <p:cNvPicPr>
            <a:picLocks noChangeAspect="1"/>
          </p:cNvPicPr>
          <p:nvPr/>
        </p:nvPicPr>
        <p:blipFill>
          <a:blip r:embed="rId9"/>
          <a:stretch>
            <a:fillRect/>
          </a:stretch>
        </p:blipFill>
        <p:spPr>
          <a:xfrm>
            <a:off x="11063208" y="249636"/>
            <a:ext cx="821986" cy="1088097"/>
          </a:xfrm>
          <a:prstGeom prst="rect">
            <a:avLst/>
          </a:prstGeom>
        </p:spPr>
      </p:pic>
      <p:pic>
        <p:nvPicPr>
          <p:cNvPr id="14" name="Picture 2" descr="educacion-ambiental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6780" y="4263353"/>
            <a:ext cx="4195220" cy="261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01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725581" cy="6857990"/>
          </a:xfrm>
        </p:spPr>
        <p:txBody>
          <a:bodyPr rtlCol="0" anchor="ctr">
            <a:noAutofit/>
          </a:bodyPr>
          <a:lstStyle/>
          <a:p>
            <a:pPr algn="l" rtl="0"/>
            <a:r>
              <a:rPr lang="es-ES" sz="4400" b="1" dirty="0" smtClean="0"/>
              <a:t>PLAN DE MEJORA </a:t>
            </a:r>
            <a:br>
              <a:rPr lang="es-ES" sz="4400" b="1" dirty="0" smtClean="0"/>
            </a:br>
            <a:r>
              <a:rPr lang="es-ES" sz="4400" b="1" dirty="0" smtClean="0"/>
              <a:t>SEP</a:t>
            </a:r>
            <a:endParaRPr lang="es-ES" sz="4400" b="1" dirty="0"/>
          </a:p>
        </p:txBody>
      </p:sp>
      <p:pic>
        <p:nvPicPr>
          <p:cNvPr id="3" name="Imagen 2"/>
          <p:cNvPicPr>
            <a:picLocks noChangeAspect="1"/>
          </p:cNvPicPr>
          <p:nvPr/>
        </p:nvPicPr>
        <p:blipFill>
          <a:blip r:embed="rId4"/>
          <a:stretch>
            <a:fillRect/>
          </a:stretch>
        </p:blipFill>
        <p:spPr>
          <a:xfrm>
            <a:off x="8820620" y="10"/>
            <a:ext cx="3371380" cy="449923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736314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Gestión Pedagógica </a:t>
            </a:r>
            <a:endParaRPr lang="es-ES" b="1" dirty="0"/>
          </a:p>
        </p:txBody>
      </p:sp>
      <p:sp>
        <p:nvSpPr>
          <p:cNvPr id="6" name="Marcador de contenido 5"/>
          <p:cNvSpPr>
            <a:spLocks noGrp="1"/>
          </p:cNvSpPr>
          <p:nvPr>
            <p:ph idx="1"/>
          </p:nvPr>
        </p:nvSpPr>
        <p:spPr>
          <a:xfrm>
            <a:off x="0" y="1650999"/>
            <a:ext cx="8726313" cy="4461934"/>
          </a:xfrm>
        </p:spPr>
        <p:txBody>
          <a:bodyPr>
            <a:normAutofit fontScale="92500" lnSpcReduction="20000"/>
          </a:bodyPr>
          <a:lstStyle/>
          <a:p>
            <a:r>
              <a:rPr lang="es-CL" dirty="0" smtClean="0"/>
              <a:t>Objetivo:</a:t>
            </a:r>
            <a:r>
              <a:rPr lang="es-MX" dirty="0"/>
              <a:t>Fortalecer la implementación de las bases curriculares y el currículum priorizado, mediante la sistematización del acompañamiento al aula, en modalidad presencial o remota, y la detección oportuna de los estudiantes con NEE, afectivas y/o conductuales, con el propósito de lograr un desarrollo integral y sustentable de nuestros estudiantes</a:t>
            </a:r>
            <a:endParaRPr lang="es-CL" dirty="0" smtClean="0"/>
          </a:p>
          <a:p>
            <a:endParaRPr lang="es-CL" dirty="0" smtClean="0"/>
          </a:p>
          <a:p>
            <a:r>
              <a:rPr lang="es-CL" dirty="0" smtClean="0"/>
              <a:t>Estrategia: </a:t>
            </a:r>
            <a:r>
              <a:rPr lang="es-MX" dirty="0"/>
              <a:t>Acompañamiento y monitoreo sistemático de los procesos y estrategias pedagógicas que se dan al interior de aula y la implementación efectiva de las bases curriculares</a:t>
            </a:r>
            <a:endParaRPr lang="es-CL" dirty="0" smtClean="0"/>
          </a:p>
          <a:p>
            <a:endParaRPr lang="es-CL" dirty="0" smtClean="0"/>
          </a:p>
          <a:p>
            <a:r>
              <a:rPr lang="es-CL" dirty="0" smtClean="0"/>
              <a:t>Acciones:</a:t>
            </a:r>
          </a:p>
          <a:p>
            <a:pPr>
              <a:buFont typeface="Wingdings" panose="05000000000000000000" pitchFamily="2" charset="2"/>
              <a:buChar char="v"/>
            </a:pPr>
            <a:r>
              <a:rPr lang="es-CL" dirty="0"/>
              <a:t> </a:t>
            </a:r>
            <a:r>
              <a:rPr lang="es-CL" dirty="0" smtClean="0"/>
              <a:t>	     Registro de diseño, planificación y evaluación  de la enseñanza.</a:t>
            </a:r>
          </a:p>
          <a:p>
            <a:pPr>
              <a:buFont typeface="Wingdings" panose="05000000000000000000" pitchFamily="2" charset="2"/>
              <a:buChar char="v"/>
            </a:pPr>
            <a:r>
              <a:rPr lang="es-CL" dirty="0"/>
              <a:t> </a:t>
            </a:r>
            <a:r>
              <a:rPr lang="es-CL" dirty="0" smtClean="0"/>
              <a:t>      Acompañamiento al aula.</a:t>
            </a:r>
          </a:p>
          <a:p>
            <a:pPr>
              <a:buFont typeface="Wingdings" panose="05000000000000000000" pitchFamily="2" charset="2"/>
              <a:buChar char="v"/>
            </a:pPr>
            <a:r>
              <a:rPr lang="es-CL" dirty="0"/>
              <a:t> </a:t>
            </a:r>
            <a:r>
              <a:rPr lang="es-CL" dirty="0" smtClean="0"/>
              <a:t>      Detección, diagnostico y apoyo a los estudiantes con NEE, afectivas y conductuales</a:t>
            </a:r>
          </a:p>
          <a:p>
            <a:endParaRPr lang="es-CL" dirty="0" smtClean="0"/>
          </a:p>
          <a:p>
            <a:endParaRPr lang="es-CL" dirty="0" smtClean="0"/>
          </a:p>
          <a:p>
            <a:endParaRPr lang="es-CL"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832875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Gestión de Liderazgo </a:t>
            </a:r>
            <a:endParaRPr lang="es-ES" b="1" dirty="0"/>
          </a:p>
        </p:txBody>
      </p:sp>
      <p:sp>
        <p:nvSpPr>
          <p:cNvPr id="6" name="Marcador de contenido 5"/>
          <p:cNvSpPr>
            <a:spLocks noGrp="1"/>
          </p:cNvSpPr>
          <p:nvPr>
            <p:ph idx="1"/>
          </p:nvPr>
        </p:nvSpPr>
        <p:spPr>
          <a:xfrm>
            <a:off x="0" y="1650999"/>
            <a:ext cx="8726313" cy="4461934"/>
          </a:xfrm>
        </p:spPr>
        <p:txBody>
          <a:bodyPr>
            <a:normAutofit/>
          </a:bodyPr>
          <a:lstStyle/>
          <a:p>
            <a:r>
              <a:rPr lang="es-CL" dirty="0" smtClean="0"/>
              <a:t>Objetivo: </a:t>
            </a:r>
            <a:r>
              <a:rPr lang="es-MX" dirty="0"/>
              <a:t>Fortalecer el liderazgo académico y formativo, mediante la sistematización de los procesos pedagógicos y administrativos propios de la gestión educativa, con el propósito de alcanzar las metas institucionales</a:t>
            </a:r>
            <a:endParaRPr lang="es-CL" dirty="0" smtClean="0"/>
          </a:p>
          <a:p>
            <a:endParaRPr lang="es-CL" dirty="0" smtClean="0"/>
          </a:p>
          <a:p>
            <a:r>
              <a:rPr lang="es-CL" dirty="0" smtClean="0"/>
              <a:t>Estrategia: </a:t>
            </a:r>
            <a:r>
              <a:rPr lang="es-MX" dirty="0"/>
              <a:t>Reuniones mensuales sistemáticas de seguimiento a la implementación del PME y monitoreo a los resultados y estado de alcance a las metas institucionales.</a:t>
            </a:r>
            <a:endParaRPr lang="es-CL" dirty="0" smtClean="0"/>
          </a:p>
          <a:p>
            <a:endParaRPr lang="es-CL" dirty="0" smtClean="0"/>
          </a:p>
          <a:p>
            <a:r>
              <a:rPr lang="es-CL" dirty="0" smtClean="0"/>
              <a:t>Acciones:</a:t>
            </a:r>
          </a:p>
          <a:p>
            <a:pPr>
              <a:buFont typeface="Wingdings" panose="05000000000000000000" pitchFamily="2" charset="2"/>
              <a:buChar char="v"/>
            </a:pPr>
            <a:r>
              <a:rPr lang="es-CL" dirty="0"/>
              <a:t> </a:t>
            </a:r>
            <a:r>
              <a:rPr lang="es-CL" dirty="0" smtClean="0"/>
              <a:t>              Logro al Desarrollo académico</a:t>
            </a:r>
          </a:p>
          <a:p>
            <a:pPr>
              <a:buFont typeface="Wingdings" panose="05000000000000000000" pitchFamily="2" charset="2"/>
              <a:buChar char="v"/>
            </a:pPr>
            <a:r>
              <a:rPr lang="es-CL" dirty="0"/>
              <a:t> </a:t>
            </a:r>
            <a:r>
              <a:rPr lang="es-CL" dirty="0" smtClean="0"/>
              <a:t>               Análisis de resultados</a:t>
            </a:r>
          </a:p>
          <a:p>
            <a:pPr marL="0" indent="0">
              <a:buNone/>
            </a:pPr>
            <a:endParaRPr lang="es-CL" dirty="0" smtClean="0"/>
          </a:p>
          <a:p>
            <a:endParaRPr lang="es-CL" dirty="0" smtClean="0"/>
          </a:p>
          <a:p>
            <a:endParaRPr lang="es-CL"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1800116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Gestión Convivencia Escolar</a:t>
            </a:r>
            <a:endParaRPr lang="es-ES" b="1" dirty="0"/>
          </a:p>
        </p:txBody>
      </p:sp>
      <p:sp>
        <p:nvSpPr>
          <p:cNvPr id="6" name="Marcador de contenido 5"/>
          <p:cNvSpPr>
            <a:spLocks noGrp="1"/>
          </p:cNvSpPr>
          <p:nvPr>
            <p:ph idx="1"/>
          </p:nvPr>
        </p:nvSpPr>
        <p:spPr>
          <a:xfrm>
            <a:off x="0" y="1650999"/>
            <a:ext cx="8726313" cy="4461934"/>
          </a:xfrm>
        </p:spPr>
        <p:txBody>
          <a:bodyPr>
            <a:normAutofit fontScale="92500" lnSpcReduction="10000"/>
          </a:bodyPr>
          <a:lstStyle/>
          <a:p>
            <a:r>
              <a:rPr lang="es-CL" dirty="0" smtClean="0"/>
              <a:t>Objetivo: </a:t>
            </a:r>
            <a:r>
              <a:rPr lang="es-MX" dirty="0"/>
              <a:t>Promover el desarrollo de Hábitos de Vida Saludable, conductas de Autocuidado y el sentido de responsabilidad con la sociedad y el medio ambiente, mediante la implementación de las acciones del Plan de Convivencia Escolar, con el propósito de mejorar los indicadores de desarrollo personal y social</a:t>
            </a:r>
            <a:endParaRPr lang="es-CL" dirty="0" smtClean="0"/>
          </a:p>
          <a:p>
            <a:endParaRPr lang="es-CL" dirty="0" smtClean="0"/>
          </a:p>
          <a:p>
            <a:r>
              <a:rPr lang="es-CL" dirty="0" smtClean="0"/>
              <a:t>Estrategia: </a:t>
            </a:r>
            <a:r>
              <a:rPr lang="es-MX" dirty="0"/>
              <a:t>Incremento de actividades que promuevan entre los estudiantes, el sentido de responsabilidad con su entorno, conductas de autocuidado, hábitos de vida saludables , sentido de pertenencia a la escuela y que contribuyan con su proyecto de vida y a su responsabilidad con sigo mismos, la escuela y la familia.</a:t>
            </a:r>
            <a:endParaRPr lang="es-CL" dirty="0" smtClean="0"/>
          </a:p>
          <a:p>
            <a:endParaRPr lang="es-CL" dirty="0" smtClean="0"/>
          </a:p>
          <a:p>
            <a:r>
              <a:rPr lang="es-CL" dirty="0" smtClean="0"/>
              <a:t>Acciones: </a:t>
            </a:r>
          </a:p>
          <a:p>
            <a:pPr>
              <a:buFont typeface="Wingdings" panose="05000000000000000000" pitchFamily="2" charset="2"/>
              <a:buChar char="v"/>
            </a:pPr>
            <a:r>
              <a:rPr lang="es-CL" dirty="0"/>
              <a:t> </a:t>
            </a:r>
            <a:r>
              <a:rPr lang="es-CL" dirty="0" smtClean="0"/>
              <a:t>               Responsabilidad con el entorno</a:t>
            </a:r>
          </a:p>
          <a:p>
            <a:pPr>
              <a:buFont typeface="Wingdings" panose="05000000000000000000" pitchFamily="2" charset="2"/>
              <a:buChar char="v"/>
            </a:pPr>
            <a:r>
              <a:rPr lang="es-CL" dirty="0"/>
              <a:t> </a:t>
            </a:r>
            <a:r>
              <a:rPr lang="es-CL" dirty="0" smtClean="0"/>
              <a:t>               Prácticas de HVS y autocuidado</a:t>
            </a:r>
          </a:p>
          <a:p>
            <a:endParaRPr lang="es-CL" dirty="0" smtClean="0"/>
          </a:p>
          <a:p>
            <a:pPr marL="0" indent="0">
              <a:buNone/>
            </a:pPr>
            <a:endParaRPr lang="es-CL" dirty="0" smtClean="0"/>
          </a:p>
          <a:p>
            <a:endParaRPr lang="es-CL"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297370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Gestión de Recurso</a:t>
            </a:r>
            <a:endParaRPr lang="es-ES" b="1" dirty="0"/>
          </a:p>
        </p:txBody>
      </p:sp>
      <p:sp>
        <p:nvSpPr>
          <p:cNvPr id="6" name="Marcador de contenido 5"/>
          <p:cNvSpPr>
            <a:spLocks noGrp="1"/>
          </p:cNvSpPr>
          <p:nvPr>
            <p:ph idx="1"/>
          </p:nvPr>
        </p:nvSpPr>
        <p:spPr>
          <a:xfrm>
            <a:off x="0" y="1650999"/>
            <a:ext cx="8726313" cy="4461934"/>
          </a:xfrm>
        </p:spPr>
        <p:txBody>
          <a:bodyPr>
            <a:normAutofit fontScale="92500" lnSpcReduction="10000"/>
          </a:bodyPr>
          <a:lstStyle/>
          <a:p>
            <a:r>
              <a:rPr lang="es-CL" dirty="0" smtClean="0"/>
              <a:t>Objetivo:  </a:t>
            </a:r>
            <a:r>
              <a:rPr lang="es-MX" dirty="0"/>
              <a:t>Apoyar el proceso de recuperación de los aprendizajes, mediante la adquisición de materiales educativos e insumos tecnológicos, con el propósito de resguardar la continuidad del servicio educativo, en modalidad presencial y/o remota.</a:t>
            </a:r>
            <a:endParaRPr lang="es-CL" dirty="0" smtClean="0"/>
          </a:p>
          <a:p>
            <a:endParaRPr lang="es-CL" dirty="0" smtClean="0"/>
          </a:p>
          <a:p>
            <a:r>
              <a:rPr lang="es-CL" dirty="0" smtClean="0"/>
              <a:t>Estrategia: </a:t>
            </a:r>
            <a:r>
              <a:rPr lang="es-MX" dirty="0"/>
              <a:t>Actualización y adquisición de recursos didácticos , equipamiento tecnológico y de protección necesarios para el desarrollo de las actividades pedagógicas y administrativas en contexto de pandemia.</a:t>
            </a:r>
            <a:endParaRPr lang="es-CL" dirty="0" smtClean="0"/>
          </a:p>
          <a:p>
            <a:endParaRPr lang="es-CL" dirty="0" smtClean="0"/>
          </a:p>
          <a:p>
            <a:r>
              <a:rPr lang="es-CL" dirty="0" smtClean="0"/>
              <a:t>Acciones:</a:t>
            </a:r>
          </a:p>
          <a:p>
            <a:pPr>
              <a:buFont typeface="Wingdings" panose="05000000000000000000" pitchFamily="2" charset="2"/>
              <a:buChar char="v"/>
            </a:pPr>
            <a:r>
              <a:rPr lang="es-CL" dirty="0" smtClean="0"/>
              <a:t>             Establecimiento limpio y seguro en contingencia COVID-19.</a:t>
            </a:r>
          </a:p>
          <a:p>
            <a:pPr>
              <a:buFont typeface="Wingdings" panose="05000000000000000000" pitchFamily="2" charset="2"/>
              <a:buChar char="v"/>
            </a:pPr>
            <a:r>
              <a:rPr lang="es-CL" dirty="0"/>
              <a:t> </a:t>
            </a:r>
            <a:r>
              <a:rPr lang="es-CL" dirty="0" smtClean="0"/>
              <a:t>            Recursos tecnológicos para la conectividad de estudiantes y equipamiento para salas de clase</a:t>
            </a:r>
          </a:p>
          <a:p>
            <a:pPr>
              <a:buFont typeface="Wingdings" panose="05000000000000000000" pitchFamily="2" charset="2"/>
              <a:buChar char="v"/>
            </a:pPr>
            <a:r>
              <a:rPr lang="es-CL" dirty="0"/>
              <a:t> </a:t>
            </a:r>
            <a:r>
              <a:rPr lang="es-CL" dirty="0" smtClean="0"/>
              <a:t>            Actualización del material didáctico y pedagógico</a:t>
            </a:r>
          </a:p>
          <a:p>
            <a:endParaRPr lang="es-CL"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609640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725581" cy="6857990"/>
          </a:xfrm>
        </p:spPr>
        <p:txBody>
          <a:bodyPr rtlCol="0" anchor="ctr">
            <a:noAutofit/>
          </a:bodyPr>
          <a:lstStyle/>
          <a:p>
            <a:pPr marL="571500" indent="-571500" algn="l" rtl="0">
              <a:buFont typeface="Wingdings" panose="05000000000000000000" pitchFamily="2" charset="2"/>
              <a:buChar char="v"/>
            </a:pPr>
            <a:r>
              <a:rPr lang="es-ES" sz="4400" b="1" dirty="0" smtClean="0"/>
              <a:t>PROGRAMAS:</a:t>
            </a:r>
            <a:br>
              <a:rPr lang="es-ES" sz="4400" b="1" dirty="0" smtClean="0"/>
            </a:br>
            <a:r>
              <a:rPr lang="es-ES" sz="4400" b="1" dirty="0"/>
              <a:t> </a:t>
            </a:r>
            <a:r>
              <a:rPr lang="es-ES" sz="4400" b="1" dirty="0" smtClean="0"/>
              <a:t>          PISE</a:t>
            </a:r>
            <a:br>
              <a:rPr lang="es-ES" sz="4400" b="1" dirty="0" smtClean="0"/>
            </a:br>
            <a:r>
              <a:rPr lang="es-ES" sz="4400" b="1" dirty="0"/>
              <a:t> </a:t>
            </a:r>
            <a:r>
              <a:rPr lang="es-ES" sz="4400" b="1" dirty="0" smtClean="0"/>
              <a:t>          PIE</a:t>
            </a:r>
            <a:br>
              <a:rPr lang="es-ES" sz="4400" b="1" dirty="0" smtClean="0"/>
            </a:br>
            <a:r>
              <a:rPr lang="es-ES" sz="4400" b="1" dirty="0"/>
              <a:t> </a:t>
            </a:r>
            <a:r>
              <a:rPr lang="es-ES" sz="4400" b="1" dirty="0" smtClean="0"/>
              <a:t>          DUPLA</a:t>
            </a:r>
            <a:br>
              <a:rPr lang="es-ES" sz="4400" b="1" dirty="0" smtClean="0"/>
            </a:br>
            <a:r>
              <a:rPr lang="es-ES" sz="4400" b="1" dirty="0"/>
              <a:t> </a:t>
            </a:r>
            <a:r>
              <a:rPr lang="es-ES" sz="4400" b="1" dirty="0" smtClean="0"/>
              <a:t>          REFORZAMIENTO</a:t>
            </a:r>
            <a:br>
              <a:rPr lang="es-ES" sz="4400" b="1" dirty="0" smtClean="0"/>
            </a:br>
            <a:r>
              <a:rPr lang="es-ES" sz="4400" b="1" dirty="0"/>
              <a:t> </a:t>
            </a:r>
            <a:r>
              <a:rPr lang="es-ES" sz="4400" b="1" dirty="0" smtClean="0"/>
              <a:t>          ETE</a:t>
            </a:r>
            <a:br>
              <a:rPr lang="es-ES" sz="4400" b="1" dirty="0" smtClean="0"/>
            </a:br>
            <a:r>
              <a:rPr lang="es-ES" sz="4400" b="1" dirty="0"/>
              <a:t> </a:t>
            </a:r>
            <a:r>
              <a:rPr lang="es-ES" sz="4400" b="1" dirty="0" smtClean="0"/>
              <a:t>          </a:t>
            </a:r>
            <a:r>
              <a:rPr lang="es-ES" sz="4400" b="1" dirty="0" err="1" smtClean="0"/>
              <a:t>Junaeb</a:t>
            </a:r>
            <a:r>
              <a:rPr lang="es-ES" sz="4400" b="1" dirty="0" smtClean="0"/>
              <a:t/>
            </a:r>
            <a:br>
              <a:rPr lang="es-ES" sz="4400" b="1" dirty="0" smtClean="0"/>
            </a:br>
            <a:r>
              <a:rPr lang="es-ES" sz="4400" b="1" dirty="0"/>
              <a:t> </a:t>
            </a:r>
            <a:r>
              <a:rPr lang="es-ES" sz="4400" b="1" dirty="0" smtClean="0"/>
              <a:t>          ENFERMERÍA </a:t>
            </a:r>
            <a:endParaRPr lang="es-ES" sz="4400" b="1" dirty="0"/>
          </a:p>
        </p:txBody>
      </p:sp>
      <p:pic>
        <p:nvPicPr>
          <p:cNvPr id="3" name="Imagen 2"/>
          <p:cNvPicPr>
            <a:picLocks noChangeAspect="1"/>
          </p:cNvPicPr>
          <p:nvPr/>
        </p:nvPicPr>
        <p:blipFill>
          <a:blip r:embed="rId4"/>
          <a:stretch>
            <a:fillRect/>
          </a:stretch>
        </p:blipFill>
        <p:spPr>
          <a:xfrm>
            <a:off x="8820620" y="10"/>
            <a:ext cx="3371380" cy="449923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570527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PISE</a:t>
            </a:r>
            <a:endParaRPr lang="es-CL" dirty="0"/>
          </a:p>
        </p:txBody>
      </p:sp>
      <p:sp>
        <p:nvSpPr>
          <p:cNvPr id="3" name="Marcador de contenido 2"/>
          <p:cNvSpPr>
            <a:spLocks noGrp="1"/>
          </p:cNvSpPr>
          <p:nvPr>
            <p:ph idx="1"/>
          </p:nvPr>
        </p:nvSpPr>
        <p:spPr>
          <a:xfrm>
            <a:off x="1337733" y="1456267"/>
            <a:ext cx="10166879" cy="4454955"/>
          </a:xfrm>
        </p:spPr>
        <p:txBody>
          <a:bodyPr>
            <a:normAutofit/>
          </a:bodyPr>
          <a:lstStyle/>
          <a:p>
            <a:r>
              <a:rPr lang="es-CL" dirty="0"/>
              <a:t>Las acciones realizadas por el PISE en el año escolar 2022 fue Contar con una planificación eficiente y eficaz para asegurar a la comunidad escolar en su conjunto, la cual fue aplicada adaptada a las realidades particulares de riesgo que se puedan presentar en la escuela Diego Barros Arana.</a:t>
            </a:r>
          </a:p>
          <a:p>
            <a:r>
              <a:rPr lang="es-CL" dirty="0"/>
              <a:t>Para esto se realizaron tres simulacros de sismo donde cada docente  e integrante de la comunidad presento y activo sus funciones marcando  tiempos de 3.10 minutos, 2,10 minutos y 2:10 minutos de una evacuación total del colegio.</a:t>
            </a:r>
          </a:p>
          <a:p>
            <a:r>
              <a:rPr lang="es-CL" dirty="0"/>
              <a:t>Evaluando la capacidad de reacción de la escuela y como su comunidad se desenvuelven frente a esta emergencia organizando la salida y diferentes situaciones.</a:t>
            </a:r>
          </a:p>
          <a:p>
            <a:r>
              <a:rPr lang="es-CL" dirty="0"/>
              <a:t>Facilitar el trabajo relacionado con los riesgos presentes al interior y en el entorno de cada curso.</a:t>
            </a:r>
          </a:p>
          <a:p>
            <a:pPr lvl="0"/>
            <a:r>
              <a:rPr lang="es-CL" dirty="0"/>
              <a:t>Curso de primeros auxilios impartido por </a:t>
            </a:r>
            <a:r>
              <a:rPr lang="es-CL" dirty="0" smtClean="0"/>
              <a:t>bomberos.</a:t>
            </a:r>
            <a:endParaRPr lang="es-CL" dirty="0"/>
          </a:p>
          <a:p>
            <a:pPr lvl="0"/>
            <a:r>
              <a:rPr lang="es-CL" dirty="0"/>
              <a:t>Curso de capacitación de uso de DEA Impartida para asistentes y profesores.</a:t>
            </a:r>
          </a:p>
          <a:p>
            <a:pPr marL="0" indent="0">
              <a:buNone/>
            </a:pPr>
            <a:endParaRPr lang="es-CL" dirty="0"/>
          </a:p>
        </p:txBody>
      </p:sp>
    </p:spTree>
    <p:extLst>
      <p:ext uri="{BB962C8B-B14F-4D97-AF65-F5344CB8AC3E}">
        <p14:creationId xmlns:p14="http://schemas.microsoft.com/office/powerpoint/2010/main" val="1760916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PIE (Programa de Integración Escolar)</a:t>
            </a:r>
            <a:endParaRPr lang="es-CL" dirty="0"/>
          </a:p>
        </p:txBody>
      </p:sp>
      <p:pic>
        <p:nvPicPr>
          <p:cNvPr id="5" name="Marcador de contenido 4"/>
          <p:cNvPicPr>
            <a:picLocks noGrp="1" noChangeAspect="1"/>
          </p:cNvPicPr>
          <p:nvPr>
            <p:ph idx="1"/>
          </p:nvPr>
        </p:nvPicPr>
        <p:blipFill>
          <a:blip r:embed="rId2"/>
          <a:stretch>
            <a:fillRect/>
          </a:stretch>
        </p:blipFill>
        <p:spPr>
          <a:xfrm>
            <a:off x="5461462" y="1264555"/>
            <a:ext cx="6450127" cy="1749704"/>
          </a:xfrm>
          <a:prstGeom prst="rect">
            <a:avLst/>
          </a:prstGeom>
        </p:spPr>
      </p:pic>
      <p:pic>
        <p:nvPicPr>
          <p:cNvPr id="4" name="Imagen 3"/>
          <p:cNvPicPr>
            <a:picLocks noChangeAspect="1"/>
          </p:cNvPicPr>
          <p:nvPr/>
        </p:nvPicPr>
        <p:blipFill>
          <a:blip r:embed="rId3"/>
          <a:stretch>
            <a:fillRect/>
          </a:stretch>
        </p:blipFill>
        <p:spPr>
          <a:xfrm>
            <a:off x="218663" y="1264555"/>
            <a:ext cx="5242799" cy="3781270"/>
          </a:xfrm>
          <a:prstGeom prst="rect">
            <a:avLst/>
          </a:prstGeom>
        </p:spPr>
      </p:pic>
      <p:pic>
        <p:nvPicPr>
          <p:cNvPr id="6" name="Imagen 5"/>
          <p:cNvPicPr>
            <a:picLocks noChangeAspect="1"/>
          </p:cNvPicPr>
          <p:nvPr/>
        </p:nvPicPr>
        <p:blipFill>
          <a:blip r:embed="rId4"/>
          <a:stretch>
            <a:fillRect/>
          </a:stretch>
        </p:blipFill>
        <p:spPr>
          <a:xfrm>
            <a:off x="5461462" y="3369899"/>
            <a:ext cx="6486706" cy="1847248"/>
          </a:xfrm>
          <a:prstGeom prst="rect">
            <a:avLst/>
          </a:prstGeom>
        </p:spPr>
      </p:pic>
    </p:spTree>
    <p:extLst>
      <p:ext uri="{BB962C8B-B14F-4D97-AF65-F5344CB8AC3E}">
        <p14:creationId xmlns:p14="http://schemas.microsoft.com/office/powerpoint/2010/main" val="4071767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stretch>
            <a:fillRect/>
          </a:stretch>
        </p:blipFill>
        <p:spPr>
          <a:xfrm>
            <a:off x="239287" y="624110"/>
            <a:ext cx="6096851" cy="3429479"/>
          </a:xfrm>
          <a:prstGeom prst="rect">
            <a:avLst/>
          </a:prstGeom>
        </p:spPr>
      </p:pic>
      <p:pic>
        <p:nvPicPr>
          <p:cNvPr id="5" name="Imagen 4"/>
          <p:cNvPicPr>
            <a:picLocks noChangeAspect="1"/>
          </p:cNvPicPr>
          <p:nvPr/>
        </p:nvPicPr>
        <p:blipFill>
          <a:blip r:embed="rId3"/>
          <a:stretch>
            <a:fillRect/>
          </a:stretch>
        </p:blipFill>
        <p:spPr>
          <a:xfrm>
            <a:off x="5119894" y="3281072"/>
            <a:ext cx="6096851" cy="3429479"/>
          </a:xfrm>
          <a:prstGeom prst="rect">
            <a:avLst/>
          </a:prstGeom>
        </p:spPr>
      </p:pic>
    </p:spTree>
    <p:extLst>
      <p:ext uri="{BB962C8B-B14F-4D97-AF65-F5344CB8AC3E}">
        <p14:creationId xmlns:p14="http://schemas.microsoft.com/office/powerpoint/2010/main" val="604589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DUPLA</a:t>
            </a:r>
            <a:endParaRPr lang="es-CL" dirty="0"/>
          </a:p>
        </p:txBody>
      </p:sp>
      <p:pic>
        <p:nvPicPr>
          <p:cNvPr id="4" name="Marcador de contenido 3"/>
          <p:cNvPicPr>
            <a:picLocks noGrp="1" noChangeAspect="1"/>
          </p:cNvPicPr>
          <p:nvPr>
            <p:ph idx="1"/>
          </p:nvPr>
        </p:nvPicPr>
        <p:blipFill>
          <a:blip r:embed="rId2"/>
          <a:stretch>
            <a:fillRect/>
          </a:stretch>
        </p:blipFill>
        <p:spPr>
          <a:xfrm>
            <a:off x="231000" y="1246396"/>
            <a:ext cx="6078361" cy="3067827"/>
          </a:xfrm>
          <a:prstGeom prst="rect">
            <a:avLst/>
          </a:prstGeom>
        </p:spPr>
      </p:pic>
      <p:pic>
        <p:nvPicPr>
          <p:cNvPr id="5" name="Imagen 4"/>
          <p:cNvPicPr>
            <a:picLocks noChangeAspect="1"/>
          </p:cNvPicPr>
          <p:nvPr/>
        </p:nvPicPr>
        <p:blipFill>
          <a:blip r:embed="rId3"/>
          <a:stretch>
            <a:fillRect/>
          </a:stretch>
        </p:blipFill>
        <p:spPr>
          <a:xfrm>
            <a:off x="6108987" y="2703153"/>
            <a:ext cx="5919529" cy="2999378"/>
          </a:xfrm>
          <a:prstGeom prst="rect">
            <a:avLst/>
          </a:prstGeom>
        </p:spPr>
      </p:pic>
    </p:spTree>
    <p:extLst>
      <p:ext uri="{BB962C8B-B14F-4D97-AF65-F5344CB8AC3E}">
        <p14:creationId xmlns:p14="http://schemas.microsoft.com/office/powerpoint/2010/main" val="3900180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152400"/>
            <a:ext cx="6502400" cy="1236133"/>
          </a:xfrm>
        </p:spPr>
        <p:txBody>
          <a:bodyPr rtlCol="0">
            <a:normAutofit/>
          </a:bodyPr>
          <a:lstStyle/>
          <a:p>
            <a:pPr algn="ctr" rtl="0"/>
            <a:r>
              <a:rPr lang="es-ES" b="1" dirty="0" smtClean="0"/>
              <a:t>Tabla </a:t>
            </a:r>
            <a:endParaRPr lang="es-ES" b="1" dirty="0"/>
          </a:p>
        </p:txBody>
      </p:sp>
      <p:sp>
        <p:nvSpPr>
          <p:cNvPr id="6" name="Marcador de contenido 5"/>
          <p:cNvSpPr>
            <a:spLocks noGrp="1"/>
          </p:cNvSpPr>
          <p:nvPr>
            <p:ph idx="1"/>
          </p:nvPr>
        </p:nvSpPr>
        <p:spPr>
          <a:xfrm>
            <a:off x="0" y="1168400"/>
            <a:ext cx="8726313" cy="4944533"/>
          </a:xfrm>
        </p:spPr>
        <p:txBody>
          <a:bodyPr>
            <a:normAutofit/>
          </a:bodyPr>
          <a:lstStyle/>
          <a:p>
            <a:pPr marL="457200" indent="-457200">
              <a:buFont typeface="+mj-lt"/>
              <a:buAutoNum type="arabicPeriod"/>
            </a:pPr>
            <a:endParaRPr lang="es-CL" dirty="0" smtClean="0"/>
          </a:p>
          <a:p>
            <a:pPr marL="457200" indent="-457200">
              <a:buFont typeface="+mj-lt"/>
              <a:buAutoNum type="arabicPeriod"/>
            </a:pPr>
            <a:r>
              <a:rPr lang="es-CL" dirty="0" smtClean="0"/>
              <a:t>Ley, Objetivos y Datos Institucionales.</a:t>
            </a:r>
          </a:p>
          <a:p>
            <a:pPr marL="457200" indent="-457200">
              <a:buFont typeface="+mj-lt"/>
              <a:buAutoNum type="arabicPeriod"/>
            </a:pPr>
            <a:r>
              <a:rPr lang="es-CL" dirty="0" smtClean="0"/>
              <a:t>Visión, misión, sellos y valores</a:t>
            </a:r>
          </a:p>
          <a:p>
            <a:pPr marL="457200" indent="-457200">
              <a:buFont typeface="+mj-lt"/>
              <a:buAutoNum type="arabicPeriod"/>
            </a:pPr>
            <a:r>
              <a:rPr lang="es-CL" dirty="0" smtClean="0"/>
              <a:t>Datos de eficiencia Interna.</a:t>
            </a:r>
          </a:p>
          <a:p>
            <a:pPr marL="457200" indent="-457200">
              <a:buFont typeface="+mj-lt"/>
              <a:buAutoNum type="arabicPeriod"/>
            </a:pPr>
            <a:r>
              <a:rPr lang="es-CL" dirty="0" smtClean="0"/>
              <a:t>Plan de mejora.</a:t>
            </a:r>
          </a:p>
          <a:p>
            <a:pPr marL="457200" indent="-457200">
              <a:buFont typeface="+mj-lt"/>
              <a:buAutoNum type="arabicPeriod"/>
            </a:pPr>
            <a:r>
              <a:rPr lang="es-CL" dirty="0" smtClean="0"/>
              <a:t>Programa – proyector realizados</a:t>
            </a:r>
          </a:p>
          <a:p>
            <a:pPr marL="857250" lvl="1" indent="-457200">
              <a:buFont typeface="+mj-lt"/>
              <a:buAutoNum type="arabicPeriod"/>
            </a:pPr>
            <a:r>
              <a:rPr lang="es-CL" dirty="0" smtClean="0"/>
              <a:t>PISE – PIE – DUPLA – Reforzamiento – ETE – JUNAEB – Enfermería.</a:t>
            </a:r>
          </a:p>
          <a:p>
            <a:pPr marL="457200" indent="-457200">
              <a:buFont typeface="+mj-lt"/>
              <a:buAutoNum type="arabicPeriod"/>
            </a:pPr>
            <a:r>
              <a:rPr lang="es-CL" dirty="0" smtClean="0"/>
              <a:t>EJES PADEM: HVS – Diversidad y género – </a:t>
            </a:r>
            <a:r>
              <a:rPr lang="es-CL" dirty="0" err="1" smtClean="0"/>
              <a:t>Part</a:t>
            </a:r>
            <a:r>
              <a:rPr lang="es-CL" dirty="0" smtClean="0"/>
              <a:t>. Y vida democrática – Medio ambiente e interculturalidad.</a:t>
            </a:r>
          </a:p>
          <a:p>
            <a:pPr marL="457200" indent="-457200">
              <a:buFont typeface="+mj-lt"/>
              <a:buAutoNum type="arabicPeriod"/>
            </a:pPr>
            <a:r>
              <a:rPr lang="es-CL" dirty="0" smtClean="0"/>
              <a:t>Organizaciones Internas: Centro de estudiantes – Centro de padres madres y apoderados.</a:t>
            </a:r>
          </a:p>
          <a:p>
            <a:pPr marL="457200" indent="-457200">
              <a:buFont typeface="+mj-lt"/>
              <a:buAutoNum type="arabicPeriod"/>
            </a:pPr>
            <a:r>
              <a:rPr lang="es-CL" dirty="0" smtClean="0"/>
              <a:t>Ingresos y egresos: Movilización</a:t>
            </a:r>
            <a:r>
              <a:rPr lang="es-CL" smtClean="0"/>
              <a:t>, SEP,PIE</a:t>
            </a: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2669349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Reforzamiento</a:t>
            </a:r>
            <a:endParaRPr lang="es-CL" dirty="0"/>
          </a:p>
        </p:txBody>
      </p:sp>
      <p:sp>
        <p:nvSpPr>
          <p:cNvPr id="3" name="Marcador de contenido 2"/>
          <p:cNvSpPr>
            <a:spLocks noGrp="1"/>
          </p:cNvSpPr>
          <p:nvPr>
            <p:ph idx="1"/>
          </p:nvPr>
        </p:nvSpPr>
        <p:spPr/>
        <p:txBody>
          <a:bodyPr/>
          <a:lstStyle/>
          <a:p>
            <a:endParaRPr lang="es-CL"/>
          </a:p>
        </p:txBody>
      </p:sp>
    </p:spTree>
    <p:extLst>
      <p:ext uri="{BB962C8B-B14F-4D97-AF65-F5344CB8AC3E}">
        <p14:creationId xmlns:p14="http://schemas.microsoft.com/office/powerpoint/2010/main" val="3202320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7858" y="200777"/>
            <a:ext cx="10157875" cy="1280890"/>
          </a:xfrm>
        </p:spPr>
        <p:txBody>
          <a:bodyPr/>
          <a:lstStyle/>
          <a:p>
            <a:r>
              <a:rPr lang="es-CL" dirty="0" smtClean="0"/>
              <a:t>ETE decreto 373 (estrategia de Transición Educativa)</a:t>
            </a:r>
            <a:endParaRPr lang="es-CL" dirty="0"/>
          </a:p>
        </p:txBody>
      </p:sp>
      <p:sp>
        <p:nvSpPr>
          <p:cNvPr id="3" name="Marcador de contenido 2"/>
          <p:cNvSpPr>
            <a:spLocks noGrp="1"/>
          </p:cNvSpPr>
          <p:nvPr>
            <p:ph idx="1"/>
          </p:nvPr>
        </p:nvSpPr>
        <p:spPr>
          <a:xfrm>
            <a:off x="1490133" y="1337733"/>
            <a:ext cx="10014479" cy="4809067"/>
          </a:xfrm>
        </p:spPr>
        <p:txBody>
          <a:bodyPr>
            <a:normAutofit/>
          </a:bodyPr>
          <a:lstStyle/>
          <a:p>
            <a:endParaRPr lang="es-CL" dirty="0" smtClean="0"/>
          </a:p>
          <a:p>
            <a:r>
              <a:rPr lang="es-ES" dirty="0" smtClean="0">
                <a:solidFill>
                  <a:schemeClr val="tx1"/>
                </a:solidFill>
                <a:latin typeface="Arial" panose="020B0604020202020204" pitchFamily="34" charset="0"/>
                <a:cs typeface="Arial" panose="020B0604020202020204" pitchFamily="34" charset="0"/>
              </a:rPr>
              <a:t>Favorecer el ingreso del niño y la niña de NT2 a Primer Año Básico, desarrollando habilidades, conocimientos y actitudes necesarias para su adaptación, a través de la implementación de los procesos de enseñanza – aprendizaje articulando estrategias ETE entre ambos niveles”.</a:t>
            </a:r>
          </a:p>
          <a:p>
            <a:r>
              <a:rPr lang="es-CL" dirty="0" smtClean="0"/>
              <a:t>Talleres que se realizaron:</a:t>
            </a:r>
          </a:p>
          <a:p>
            <a:pPr lvl="1">
              <a:buFont typeface="Wingdings" panose="05000000000000000000" pitchFamily="2" charset="2"/>
              <a:buChar char="v"/>
            </a:pPr>
            <a:r>
              <a:rPr lang="es-MX" dirty="0"/>
              <a:t>TALLER DE SUSTENTABILIDAD.</a:t>
            </a:r>
          </a:p>
          <a:p>
            <a:pPr lvl="1">
              <a:buFont typeface="Wingdings" panose="05000000000000000000" pitchFamily="2" charset="2"/>
              <a:buChar char="v"/>
            </a:pPr>
            <a:r>
              <a:rPr lang="es-MX" dirty="0"/>
              <a:t>TALLER  DE PSICOMOTRICIDAD. </a:t>
            </a:r>
          </a:p>
          <a:p>
            <a:pPr lvl="1">
              <a:buFont typeface="Wingdings" panose="05000000000000000000" pitchFamily="2" charset="2"/>
              <a:buChar char="v"/>
            </a:pPr>
            <a:r>
              <a:rPr lang="es-MX" dirty="0"/>
              <a:t>TALLER  DE JUEGOS Y MOVIMIENTOS .</a:t>
            </a:r>
          </a:p>
          <a:p>
            <a:pPr lvl="1">
              <a:buFont typeface="Wingdings" panose="05000000000000000000" pitchFamily="2" charset="2"/>
              <a:buChar char="v"/>
            </a:pPr>
            <a:r>
              <a:rPr lang="es-MX" dirty="0"/>
              <a:t>TALLER DE RECICLAJE. </a:t>
            </a:r>
          </a:p>
          <a:p>
            <a:pPr lvl="1">
              <a:buFont typeface="Wingdings" panose="05000000000000000000" pitchFamily="2" charset="2"/>
              <a:buChar char="v"/>
            </a:pPr>
            <a:r>
              <a:rPr lang="es-MX" dirty="0" smtClean="0"/>
              <a:t>TALLER </a:t>
            </a:r>
            <a:r>
              <a:rPr lang="es-MX" dirty="0"/>
              <a:t>DE GRAFOMOTRICIDAD.</a:t>
            </a:r>
          </a:p>
          <a:p>
            <a:pPr lvl="1">
              <a:buFont typeface="Wingdings" panose="05000000000000000000" pitchFamily="2" charset="2"/>
              <a:buChar char="v"/>
            </a:pPr>
            <a:r>
              <a:rPr lang="es-MX" dirty="0"/>
              <a:t>TALLER DE INGLÉS.</a:t>
            </a:r>
          </a:p>
          <a:p>
            <a:pPr lvl="1">
              <a:buFont typeface="Wingdings" panose="05000000000000000000" pitchFamily="2" charset="2"/>
              <a:buChar char="v"/>
            </a:pPr>
            <a:r>
              <a:rPr lang="es-MX" dirty="0"/>
              <a:t>TALLER DE PENSAMIENTO MATEMÁTICO. </a:t>
            </a:r>
          </a:p>
          <a:p>
            <a:pPr lvl="1">
              <a:buFont typeface="Wingdings" panose="05000000000000000000" pitchFamily="2" charset="2"/>
              <a:buChar char="v"/>
            </a:pPr>
            <a:endParaRPr lang="es-CL" dirty="0" smtClean="0"/>
          </a:p>
        </p:txBody>
      </p:sp>
    </p:spTree>
    <p:extLst>
      <p:ext uri="{BB962C8B-B14F-4D97-AF65-F5344CB8AC3E}">
        <p14:creationId xmlns:p14="http://schemas.microsoft.com/office/powerpoint/2010/main" val="204382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2533" y="624110"/>
            <a:ext cx="9862079" cy="1280890"/>
          </a:xfrm>
        </p:spPr>
        <p:txBody>
          <a:bodyPr/>
          <a:lstStyle/>
          <a:p>
            <a:r>
              <a:rPr lang="es-CL" dirty="0" smtClean="0"/>
              <a:t>JUNAEB </a:t>
            </a:r>
            <a:br>
              <a:rPr lang="es-CL" dirty="0" smtClean="0"/>
            </a:br>
            <a:r>
              <a:rPr lang="es-CL" dirty="0" smtClean="0"/>
              <a:t>(prestaciones de alimentación y salud</a:t>
            </a:r>
            <a:endParaRPr lang="es-CL" dirty="0"/>
          </a:p>
        </p:txBody>
      </p:sp>
      <p:sp>
        <p:nvSpPr>
          <p:cNvPr id="3" name="Marcador de contenido 2"/>
          <p:cNvSpPr>
            <a:spLocks noGrp="1"/>
          </p:cNvSpPr>
          <p:nvPr>
            <p:ph idx="1"/>
          </p:nvPr>
        </p:nvSpPr>
        <p:spPr/>
        <p:txBody>
          <a:bodyPr/>
          <a:lstStyle/>
          <a:p>
            <a:pPr marL="0" indent="0">
              <a:buNone/>
            </a:pPr>
            <a:endParaRPr lang="es-CL" dirty="0" smtClean="0"/>
          </a:p>
          <a:p>
            <a:endParaRPr lang="es-CL" dirty="0"/>
          </a:p>
          <a:p>
            <a:endParaRPr lang="es-CL" dirty="0" smtClean="0"/>
          </a:p>
          <a:p>
            <a:endParaRPr lang="es-CL" dirty="0"/>
          </a:p>
          <a:p>
            <a:endParaRPr lang="es-CL" dirty="0" smtClean="0"/>
          </a:p>
          <a:p>
            <a:endParaRPr lang="es-CL" dirty="0"/>
          </a:p>
        </p:txBody>
      </p:sp>
      <p:sp>
        <p:nvSpPr>
          <p:cNvPr id="4" name="Marcador de texto 2"/>
          <p:cNvSpPr txBox="1">
            <a:spLocks/>
          </p:cNvSpPr>
          <p:nvPr/>
        </p:nvSpPr>
        <p:spPr>
          <a:xfrm>
            <a:off x="697754" y="2133600"/>
            <a:ext cx="5889313" cy="3022600"/>
          </a:xfrm>
          <a:prstGeom prst="rect">
            <a:avLst/>
          </a:prstGeom>
        </p:spPr>
        <p:txBody>
          <a:bodyPr>
            <a:normAutofit fontScale="4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s-ES" sz="2400" dirty="0" smtClean="0"/>
          </a:p>
          <a:p>
            <a:r>
              <a:rPr lang="es-CL" sz="2800" u="sng" dirty="0">
                <a:solidFill>
                  <a:prstClr val="black"/>
                </a:solidFill>
              </a:rPr>
              <a:t>Prestaciones de </a:t>
            </a:r>
            <a:r>
              <a:rPr lang="es-CL" sz="2800" u="sng" dirty="0" smtClean="0">
                <a:solidFill>
                  <a:prstClr val="black"/>
                </a:solidFill>
              </a:rPr>
              <a:t>alimentación MES DICIEMBRE</a:t>
            </a:r>
          </a:p>
          <a:p>
            <a:endParaRPr lang="es-ES" sz="2400" dirty="0" smtClean="0"/>
          </a:p>
          <a:p>
            <a:r>
              <a:rPr lang="es-ES" sz="2400" dirty="0" smtClean="0"/>
              <a:t>KINDER 	DESAYUNO		11 ESTUDIANTES (+1 Estudiante.) .</a:t>
            </a:r>
            <a:endParaRPr lang="es-CL" sz="2400" u="sng" dirty="0" smtClean="0"/>
          </a:p>
          <a:p>
            <a:r>
              <a:rPr lang="es-ES" sz="2400" dirty="0" smtClean="0"/>
              <a:t>KINDER 	ALMUERZO		11 ESTUDIANTES (+1 estudiante).</a:t>
            </a:r>
          </a:p>
          <a:p>
            <a:r>
              <a:rPr lang="es-ES" sz="2400" dirty="0" smtClean="0"/>
              <a:t>KINDER	TERCER SERVICIO 	2 ESTUDIANTES.</a:t>
            </a:r>
          </a:p>
          <a:p>
            <a:r>
              <a:rPr lang="es-ES" sz="2400" dirty="0" smtClean="0"/>
              <a:t>PRE KINDER	DESAYUNO	7 ESTUDIANTES (+1 estudiante)</a:t>
            </a:r>
          </a:p>
          <a:p>
            <a:r>
              <a:rPr lang="es-ES" sz="2400" dirty="0" smtClean="0"/>
              <a:t>PRE KINDER ALMUERZO	7 ESTUDIANTES. (+ 1 estudiante)</a:t>
            </a:r>
          </a:p>
          <a:p>
            <a:r>
              <a:rPr lang="es-ES" sz="2400" dirty="0" smtClean="0"/>
              <a:t>BÁSICA	 DESAYUNO	          188 ESTUDIANTES (+19 estudiantes)</a:t>
            </a:r>
          </a:p>
          <a:p>
            <a:r>
              <a:rPr lang="es-ES" sz="2400" dirty="0" smtClean="0"/>
              <a:t>BÁSICA  ALMUERZO 		188 ESTUDIANTES ((+18 estudiantes)</a:t>
            </a:r>
          </a:p>
          <a:p>
            <a:r>
              <a:rPr lang="es-ES" sz="2400" dirty="0" smtClean="0"/>
              <a:t>BÁSICA TERCER SERVICIO	38 ESTUDIANTES. (+13 estudiantes)</a:t>
            </a:r>
            <a:endParaRPr lang="en-US" sz="2400" dirty="0" smtClean="0"/>
          </a:p>
          <a:p>
            <a:endParaRPr lang="en-US" sz="2400" u="sng" dirty="0"/>
          </a:p>
        </p:txBody>
      </p:sp>
      <p:sp>
        <p:nvSpPr>
          <p:cNvPr id="5" name="Rectángulo 4"/>
          <p:cNvSpPr/>
          <p:nvPr/>
        </p:nvSpPr>
        <p:spPr>
          <a:xfrm>
            <a:off x="6079067" y="2133600"/>
            <a:ext cx="5909733" cy="3539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SALUD</a:t>
            </a:r>
          </a:p>
          <a:p>
            <a:pPr algn="ctr"/>
            <a:endParaRPr lang="es-CL" dirty="0" smtClean="0"/>
          </a:p>
          <a:p>
            <a:r>
              <a:rPr lang="es-CL" dirty="0" smtClean="0"/>
              <a:t>Tamizaje Oftalmología: 21 estudiantes</a:t>
            </a:r>
          </a:p>
          <a:p>
            <a:r>
              <a:rPr lang="es-CL" dirty="0" smtClean="0"/>
              <a:t>Tamizaje Columna : 3 Estudiantes</a:t>
            </a:r>
          </a:p>
          <a:p>
            <a:r>
              <a:rPr lang="es-CL" dirty="0" smtClean="0"/>
              <a:t>Tamizaje Otorrino: 5 Estudiantes</a:t>
            </a:r>
          </a:p>
          <a:p>
            <a:r>
              <a:rPr lang="es-CL" dirty="0" smtClean="0"/>
              <a:t>Atención Médica Oftalmología: 11 Estudiantes.</a:t>
            </a:r>
          </a:p>
          <a:p>
            <a:r>
              <a:rPr lang="es-CL" dirty="0" smtClean="0"/>
              <a:t>Atención Médica Otorrino: 3 Estudiantes</a:t>
            </a:r>
          </a:p>
          <a:p>
            <a:pPr algn="ctr"/>
            <a:endParaRPr lang="es-CL" dirty="0"/>
          </a:p>
        </p:txBody>
      </p:sp>
    </p:spTree>
    <p:extLst>
      <p:ext uri="{BB962C8B-B14F-4D97-AF65-F5344CB8AC3E}">
        <p14:creationId xmlns:p14="http://schemas.microsoft.com/office/powerpoint/2010/main" val="96298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Enfermería</a:t>
            </a:r>
            <a:endParaRPr lang="es-CL" dirty="0"/>
          </a:p>
        </p:txBody>
      </p:sp>
      <p:sp>
        <p:nvSpPr>
          <p:cNvPr id="3" name="Marcador de contenido 2"/>
          <p:cNvSpPr>
            <a:spLocks noGrp="1"/>
          </p:cNvSpPr>
          <p:nvPr>
            <p:ph idx="1"/>
          </p:nvPr>
        </p:nvSpPr>
        <p:spPr/>
        <p:txBody>
          <a:bodyPr/>
          <a:lstStyle/>
          <a:p>
            <a:r>
              <a:rPr lang="es-CL" dirty="0"/>
              <a:t>Durante el año </a:t>
            </a:r>
            <a:r>
              <a:rPr lang="es-CL" dirty="0" smtClean="0"/>
              <a:t>2022 en </a:t>
            </a:r>
            <a:r>
              <a:rPr lang="es-CL" dirty="0"/>
              <a:t>enfermería se atendieron estudiantes por: </a:t>
            </a:r>
            <a:r>
              <a:rPr lang="es-CL" b="1" u="sng" dirty="0"/>
              <a:t>Accidentes escolares</a:t>
            </a:r>
            <a:r>
              <a:rPr lang="es-CL" dirty="0"/>
              <a:t>, entregando en forma inmediata su seguro escolar</a:t>
            </a:r>
            <a:r>
              <a:rPr lang="es-CL" dirty="0" smtClean="0"/>
              <a:t>.</a:t>
            </a:r>
          </a:p>
          <a:p>
            <a:r>
              <a:rPr lang="es-CL" dirty="0" smtClean="0"/>
              <a:t> </a:t>
            </a:r>
            <a:r>
              <a:rPr lang="es-CL" b="1" u="sng" dirty="0"/>
              <a:t>Enfermos,</a:t>
            </a:r>
            <a:r>
              <a:rPr lang="es-CL" dirty="0"/>
              <a:t> llamando a su apoderado para ser informado. </a:t>
            </a:r>
            <a:endParaRPr lang="es-CL" dirty="0" smtClean="0"/>
          </a:p>
          <a:p>
            <a:r>
              <a:rPr lang="es-CL" b="1" u="sng" dirty="0" smtClean="0"/>
              <a:t>Administración </a:t>
            </a:r>
            <a:r>
              <a:rPr lang="es-CL" b="1" u="sng" dirty="0"/>
              <a:t>de medicamentos</a:t>
            </a:r>
            <a:r>
              <a:rPr lang="es-CL" dirty="0"/>
              <a:t>, recetados por médicos tratantes y solicitados por el apoderado para no interrumpir el tratamiento.</a:t>
            </a:r>
          </a:p>
          <a:p>
            <a:r>
              <a:rPr lang="es-CL" b="1" u="sng" dirty="0"/>
              <a:t>Atención a funcionarios</a:t>
            </a:r>
            <a:r>
              <a:rPr lang="es-CL" dirty="0"/>
              <a:t> del Establecimiento</a:t>
            </a:r>
            <a:r>
              <a:rPr lang="es-CL" dirty="0" smtClean="0"/>
              <a:t>.</a:t>
            </a:r>
          </a:p>
          <a:p>
            <a:r>
              <a:rPr lang="es-CL" b="1" u="sng" dirty="0" smtClean="0"/>
              <a:t>Traslado</a:t>
            </a:r>
            <a:r>
              <a:rPr lang="es-CL" dirty="0" smtClean="0"/>
              <a:t> de accidentados tanto funcionarios como estudiantes.</a:t>
            </a:r>
          </a:p>
          <a:p>
            <a:endParaRPr lang="es-CL" dirty="0"/>
          </a:p>
          <a:p>
            <a:endParaRPr lang="es-CL" dirty="0"/>
          </a:p>
          <a:p>
            <a:endParaRPr lang="es-CL" dirty="0"/>
          </a:p>
        </p:txBody>
      </p:sp>
    </p:spTree>
    <p:extLst>
      <p:ext uri="{BB962C8B-B14F-4D97-AF65-F5344CB8AC3E}">
        <p14:creationId xmlns:p14="http://schemas.microsoft.com/office/powerpoint/2010/main" val="1501601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725581" cy="6857990"/>
          </a:xfrm>
        </p:spPr>
        <p:txBody>
          <a:bodyPr rtlCol="0" anchor="ctr">
            <a:noAutofit/>
          </a:bodyPr>
          <a:lstStyle/>
          <a:p>
            <a:pPr marL="571500" indent="-571500" algn="l" rtl="0">
              <a:buFont typeface="Wingdings" panose="05000000000000000000" pitchFamily="2" charset="2"/>
              <a:buChar char="v"/>
            </a:pPr>
            <a:r>
              <a:rPr lang="es-ES" sz="4400" b="1" dirty="0" smtClean="0"/>
              <a:t>PADEM:</a:t>
            </a:r>
            <a:br>
              <a:rPr lang="es-ES" sz="4400" b="1" dirty="0" smtClean="0"/>
            </a:br>
            <a:r>
              <a:rPr lang="es-ES" sz="4400" b="1" dirty="0"/>
              <a:t> </a:t>
            </a:r>
            <a:r>
              <a:rPr lang="es-ES" sz="4400" b="1" dirty="0" smtClean="0"/>
              <a:t>     </a:t>
            </a:r>
            <a:r>
              <a:rPr lang="es-ES" sz="3600" b="1" dirty="0" smtClean="0"/>
              <a:t>HVS.</a:t>
            </a:r>
            <a:br>
              <a:rPr lang="es-ES" sz="3600" b="1" dirty="0" smtClean="0"/>
            </a:br>
            <a:r>
              <a:rPr lang="es-ES" sz="3600" b="1" dirty="0"/>
              <a:t> </a:t>
            </a:r>
            <a:r>
              <a:rPr lang="es-ES" sz="3600" b="1" dirty="0" smtClean="0"/>
              <a:t>      DIVERSIDAD Y GÉNERO.</a:t>
            </a:r>
            <a:br>
              <a:rPr lang="es-ES" sz="3600" b="1" dirty="0" smtClean="0"/>
            </a:br>
            <a:r>
              <a:rPr lang="es-ES" sz="3600" b="1" dirty="0"/>
              <a:t> </a:t>
            </a:r>
            <a:r>
              <a:rPr lang="es-ES" sz="3600" b="1" dirty="0" smtClean="0"/>
              <a:t>      </a:t>
            </a:r>
            <a:r>
              <a:rPr lang="es-ES" sz="3600" b="1" dirty="0" err="1" smtClean="0"/>
              <a:t>Part</a:t>
            </a:r>
            <a:r>
              <a:rPr lang="es-ES" sz="3600" b="1" dirty="0" smtClean="0"/>
              <a:t>. Y vida democrática</a:t>
            </a:r>
            <a:br>
              <a:rPr lang="es-ES" sz="3600" b="1" dirty="0" smtClean="0"/>
            </a:br>
            <a:r>
              <a:rPr lang="es-ES" sz="3600" b="1" dirty="0"/>
              <a:t> </a:t>
            </a:r>
            <a:r>
              <a:rPr lang="es-ES" sz="3600" b="1" dirty="0" smtClean="0"/>
              <a:t>      Medio Ambiente </a:t>
            </a:r>
            <a:r>
              <a:rPr lang="es-ES" sz="3600" b="1" smtClean="0"/>
              <a:t>e </a:t>
            </a:r>
            <a:br>
              <a:rPr lang="es-ES" sz="3600" b="1" smtClean="0"/>
            </a:br>
            <a:r>
              <a:rPr lang="es-ES" sz="3600" b="1"/>
              <a:t> </a:t>
            </a:r>
            <a:r>
              <a:rPr lang="es-ES" sz="3600" b="1" smtClean="0"/>
              <a:t>                          interculturalidad</a:t>
            </a:r>
            <a:endParaRPr lang="es-ES" sz="3600" b="1" dirty="0"/>
          </a:p>
        </p:txBody>
      </p:sp>
      <p:pic>
        <p:nvPicPr>
          <p:cNvPr id="3" name="Imagen 2"/>
          <p:cNvPicPr>
            <a:picLocks noChangeAspect="1"/>
          </p:cNvPicPr>
          <p:nvPr/>
        </p:nvPicPr>
        <p:blipFill>
          <a:blip r:embed="rId4"/>
          <a:stretch>
            <a:fillRect/>
          </a:stretch>
        </p:blipFill>
        <p:spPr>
          <a:xfrm>
            <a:off x="8820620" y="10"/>
            <a:ext cx="3371380" cy="449923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2086685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220133"/>
            <a:ext cx="8911687" cy="694267"/>
          </a:xfrm>
        </p:spPr>
        <p:txBody>
          <a:bodyPr/>
          <a:lstStyle/>
          <a:p>
            <a:r>
              <a:rPr lang="es-CL" dirty="0" smtClean="0"/>
              <a:t>HVS (Habito de Vida Saludable)</a:t>
            </a:r>
            <a:endParaRPr lang="es-CL" dirty="0"/>
          </a:p>
        </p:txBody>
      </p:sp>
      <p:sp>
        <p:nvSpPr>
          <p:cNvPr id="3" name="Marcador de contenido 2"/>
          <p:cNvSpPr>
            <a:spLocks noGrp="1"/>
          </p:cNvSpPr>
          <p:nvPr>
            <p:ph idx="1"/>
          </p:nvPr>
        </p:nvSpPr>
        <p:spPr>
          <a:xfrm>
            <a:off x="846667" y="1168399"/>
            <a:ext cx="11176000" cy="5317068"/>
          </a:xfrm>
        </p:spPr>
        <p:txBody>
          <a:bodyPr>
            <a:normAutofit lnSpcReduction="10000"/>
          </a:bodyPr>
          <a:lstStyle/>
          <a:p>
            <a:r>
              <a:rPr lang="es-MX" dirty="0"/>
              <a:t>Las principales conclusiones que surgen de la implementación del Plan HVS, es que existió una amplia participación en los talleres realizados en el año 2022, visualizando la continuidad de estos y además ampliando la cobertura de nuevos talleres. </a:t>
            </a:r>
            <a:endParaRPr lang="es-MX" dirty="0" smtClean="0"/>
          </a:p>
          <a:p>
            <a:r>
              <a:rPr lang="es-MX" dirty="0"/>
              <a:t>OBJ General: Contribuir al mejoramiento de la calidad de vida de los miembros de la comunidad educativa de la escuela Diego Barros Arana, a través de prácticas que promuevan estilos de vida saludable, del que forman parte la alimentación, el ejercicio físico, la prevención de la salud, el trabajo, las artes, la relación con el medio ambiente y la actividad social</a:t>
            </a:r>
            <a:r>
              <a:rPr lang="es-MX" dirty="0" smtClean="0"/>
              <a:t>.</a:t>
            </a:r>
          </a:p>
          <a:p>
            <a:r>
              <a:rPr lang="es-MX" dirty="0" smtClean="0"/>
              <a:t>Acciones realizadas</a:t>
            </a:r>
          </a:p>
          <a:p>
            <a:pPr lvl="1">
              <a:buFont typeface="Wingdings" panose="05000000000000000000" pitchFamily="2" charset="2"/>
              <a:buChar char="v"/>
            </a:pPr>
            <a:r>
              <a:rPr lang="es-MX" dirty="0"/>
              <a:t>Crear conciencia de la alimentación </a:t>
            </a:r>
            <a:r>
              <a:rPr lang="es-MX" dirty="0" smtClean="0"/>
              <a:t>equilibrada</a:t>
            </a:r>
          </a:p>
          <a:p>
            <a:pPr lvl="1">
              <a:buFont typeface="Wingdings" panose="05000000000000000000" pitchFamily="2" charset="2"/>
              <a:buChar char="v"/>
            </a:pPr>
            <a:r>
              <a:rPr lang="es-MX" dirty="0"/>
              <a:t>Implementación de talleres de HVS, deportivos, artísticos y de auto </a:t>
            </a:r>
            <a:r>
              <a:rPr lang="es-MX" dirty="0" smtClean="0"/>
              <a:t>cuidado.</a:t>
            </a:r>
          </a:p>
          <a:p>
            <a:pPr lvl="1">
              <a:buFont typeface="Wingdings" panose="05000000000000000000" pitchFamily="2" charset="2"/>
              <a:buChar char="v"/>
            </a:pPr>
            <a:r>
              <a:rPr lang="es-MX" dirty="0"/>
              <a:t>Feria de ciencias y </a:t>
            </a:r>
            <a:r>
              <a:rPr lang="es-MX" dirty="0" smtClean="0"/>
              <a:t>HVS.</a:t>
            </a:r>
          </a:p>
          <a:p>
            <a:pPr lvl="1">
              <a:buFont typeface="Wingdings" panose="05000000000000000000" pitchFamily="2" charset="2"/>
              <a:buChar char="v"/>
            </a:pPr>
            <a:r>
              <a:rPr lang="es-CL" dirty="0"/>
              <a:t>Convivencias </a:t>
            </a:r>
            <a:r>
              <a:rPr lang="es-CL" dirty="0" smtClean="0"/>
              <a:t>saludables.</a:t>
            </a:r>
          </a:p>
          <a:p>
            <a:pPr lvl="1">
              <a:buFont typeface="Wingdings" panose="05000000000000000000" pitchFamily="2" charset="2"/>
              <a:buChar char="v"/>
            </a:pPr>
            <a:r>
              <a:rPr lang="es-CL" dirty="0"/>
              <a:t>Auto cuidado de </a:t>
            </a:r>
            <a:r>
              <a:rPr lang="es-CL" dirty="0" smtClean="0"/>
              <a:t>higiene.</a:t>
            </a:r>
          </a:p>
          <a:p>
            <a:pPr lvl="1">
              <a:buFont typeface="Wingdings" panose="05000000000000000000" pitchFamily="2" charset="2"/>
              <a:buChar char="v"/>
            </a:pPr>
            <a:r>
              <a:rPr lang="es-MX" dirty="0"/>
              <a:t>Autocuidado y Prevención de </a:t>
            </a:r>
            <a:r>
              <a:rPr lang="es-MX" dirty="0" smtClean="0"/>
              <a:t>Adicciones.</a:t>
            </a:r>
          </a:p>
          <a:p>
            <a:pPr lvl="1">
              <a:buFont typeface="Wingdings" panose="05000000000000000000" pitchFamily="2" charset="2"/>
              <a:buChar char="v"/>
            </a:pPr>
            <a:r>
              <a:rPr lang="es-CL" dirty="0"/>
              <a:t>Colaciones </a:t>
            </a:r>
            <a:r>
              <a:rPr lang="es-CL" dirty="0" smtClean="0"/>
              <a:t>Saludables.</a:t>
            </a:r>
          </a:p>
          <a:p>
            <a:pPr lvl="1">
              <a:buFont typeface="Wingdings" panose="05000000000000000000" pitchFamily="2" charset="2"/>
              <a:buChar char="v"/>
            </a:pPr>
            <a:endParaRPr lang="es-CL" dirty="0"/>
          </a:p>
        </p:txBody>
      </p:sp>
    </p:spTree>
    <p:extLst>
      <p:ext uri="{BB962C8B-B14F-4D97-AF65-F5344CB8AC3E}">
        <p14:creationId xmlns:p14="http://schemas.microsoft.com/office/powerpoint/2010/main" val="3728161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0795" y="158443"/>
            <a:ext cx="8911687" cy="739024"/>
          </a:xfrm>
        </p:spPr>
        <p:txBody>
          <a:bodyPr/>
          <a:lstStyle/>
          <a:p>
            <a:r>
              <a:rPr lang="es-CL" dirty="0" smtClean="0"/>
              <a:t>Diversidad y Género</a:t>
            </a:r>
            <a:endParaRPr lang="es-CL" dirty="0"/>
          </a:p>
        </p:txBody>
      </p:sp>
      <p:sp>
        <p:nvSpPr>
          <p:cNvPr id="3" name="Marcador de contenido 2"/>
          <p:cNvSpPr>
            <a:spLocks noGrp="1"/>
          </p:cNvSpPr>
          <p:nvPr>
            <p:ph idx="1"/>
          </p:nvPr>
        </p:nvSpPr>
        <p:spPr>
          <a:xfrm>
            <a:off x="1134533" y="897467"/>
            <a:ext cx="10769600" cy="5013755"/>
          </a:xfrm>
        </p:spPr>
        <p:txBody>
          <a:bodyPr>
            <a:noAutofit/>
          </a:bodyPr>
          <a:lstStyle/>
          <a:p>
            <a:pPr lvl="0"/>
            <a:r>
              <a:rPr lang="es-ES" sz="1300" dirty="0"/>
              <a:t>Participación con la comunidad educativa en la revisión y modificación del Reglamento Interno de Convivencia Escolar.  </a:t>
            </a:r>
            <a:endParaRPr lang="es-CL" sz="1300" dirty="0"/>
          </a:p>
          <a:p>
            <a:pPr lvl="0"/>
            <a:r>
              <a:rPr lang="es-ES" sz="1300" b="1" dirty="0"/>
              <a:t>Conmemoración del Día Internacional de la Mujer (8M):</a:t>
            </a:r>
            <a:r>
              <a:rPr lang="es-ES" sz="1300" dirty="0"/>
              <a:t> Jornada de reflexión acerca del contexto histórico y sus repercusiones en la actualidad, sobre el Día Internacional de la Mujer, en los niveles de Pre kínder a 8° año Básico. </a:t>
            </a:r>
            <a:endParaRPr lang="es-CL" sz="1300" dirty="0"/>
          </a:p>
          <a:p>
            <a:pPr lvl="0"/>
            <a:r>
              <a:rPr lang="es-ES" sz="1300" b="1" dirty="0"/>
              <a:t>Día de la Visibilidad </a:t>
            </a:r>
            <a:r>
              <a:rPr lang="es-ES" sz="1300" b="1" dirty="0" err="1"/>
              <a:t>Trans</a:t>
            </a:r>
            <a:r>
              <a:rPr lang="es-ES" sz="1300" b="1" dirty="0"/>
              <a:t>:</a:t>
            </a:r>
            <a:r>
              <a:rPr lang="es-ES" sz="1300" dirty="0"/>
              <a:t> Jornada de reflexión acerca de la importancia de visibilizar la comunidad </a:t>
            </a:r>
            <a:r>
              <a:rPr lang="es-ES" sz="1300" dirty="0" err="1"/>
              <a:t>trans</a:t>
            </a:r>
            <a:r>
              <a:rPr lang="es-ES" sz="1300" dirty="0"/>
              <a:t>, desde un enfoque de respeto. Trabajo realizado en los niveles de 5° a 8° año básico</a:t>
            </a:r>
            <a:r>
              <a:rPr lang="es-ES" sz="1300" dirty="0" smtClean="0"/>
              <a:t>.</a:t>
            </a:r>
            <a:endParaRPr lang="es-CL" sz="1300" dirty="0"/>
          </a:p>
          <a:p>
            <a:pPr lvl="0"/>
            <a:r>
              <a:rPr lang="es-ES" sz="1300" b="1" dirty="0"/>
              <a:t>1° Jornada de Educación No Sexista:</a:t>
            </a:r>
            <a:r>
              <a:rPr lang="es-ES" sz="1300" dirty="0"/>
              <a:t> Generar un espacio de reflexión y conversación, con el fin de identificar y transformar prácticas sexistas en la escuela. Actividad realizada en los niveles de 7° y 8° básico</a:t>
            </a:r>
            <a:r>
              <a:rPr lang="es-ES" sz="1300" dirty="0" smtClean="0"/>
              <a:t>.</a:t>
            </a:r>
            <a:endParaRPr lang="es-CL" sz="1300" dirty="0"/>
          </a:p>
          <a:p>
            <a:pPr lvl="0"/>
            <a:r>
              <a:rPr lang="es-ES" sz="1300" b="1" dirty="0"/>
              <a:t>Jornada contra la discriminación por orientación sexual e identidad de género:</a:t>
            </a:r>
            <a:r>
              <a:rPr lang="es-ES" sz="1300" dirty="0"/>
              <a:t> Espacio de reflexión sobre los valores del respeto, la no discriminación y explicar conceptos básicos sobre diversidad sexual, respecto al sexo biológico, orientación sexual, identidad de género y expresión de género. Actividad realizada desde Pre kínder a 8° básico. </a:t>
            </a:r>
            <a:endParaRPr lang="es-CL" sz="1300" dirty="0"/>
          </a:p>
          <a:p>
            <a:pPr lvl="0"/>
            <a:r>
              <a:rPr lang="es-ES" sz="1300" b="1" dirty="0"/>
              <a:t>2° Jornada de Educación no Sexista:</a:t>
            </a:r>
            <a:r>
              <a:rPr lang="es-ES" sz="1300" dirty="0"/>
              <a:t> Jornada dividida en dos instancias, donde, en primer lugar, se realizó un trabajo con los/as estudiantes, abarcando todos los niveles y luego, un trabajo con el resto de la comunidad educativa (directivos, docentes, asistentes de la educación y apoderados). El objetivo propuesto es identificar los sesgos y estereotipos de género que existen en el espacio educativo y generar propuestas para erradicarlos. </a:t>
            </a:r>
            <a:endParaRPr lang="es-CL" sz="1300" dirty="0"/>
          </a:p>
          <a:p>
            <a:pPr lvl="0"/>
            <a:r>
              <a:rPr lang="es-ES" sz="1300" b="1" dirty="0"/>
              <a:t>Charla sobre educación no sexista y diversidad sexual, hacia la comunidad educativa:</a:t>
            </a:r>
            <a:r>
              <a:rPr lang="es-ES" sz="1300" dirty="0"/>
              <a:t> Charla enfocada en los trabajadores del establecimiento, con el fin de explicar el concepto de educación no sexista y aclarar conceptos propios de la diversidad sexual, con el fin de naturalizar y establecer un piso de conocimientos acerca de la temática. Trabajo realizado por la encargada del eje, hacia directivos, docentes y asistentes de la educación. </a:t>
            </a:r>
            <a:endParaRPr lang="es-CL" sz="1300" dirty="0"/>
          </a:p>
          <a:p>
            <a:r>
              <a:rPr lang="es-ES" sz="1300" b="1" dirty="0"/>
              <a:t>Trabajo colaborativo Eje Género y Diversidad, con la asignatura de Música: Actividad </a:t>
            </a:r>
            <a:r>
              <a:rPr lang="es-ES" sz="1300" dirty="0"/>
              <a:t>donde se integró el trabajo del Eje de Género y Diversidad, en conjunto con la asignatura de Música, donde los/as estudiantes debieron realizar una escucha activa de canciones que trataban sobre el sexismo en las escuelas, la no discriminación y el valor de ser diferentes. Actividad realizada en el primer ciclo básico (1° a 4° básico).</a:t>
            </a:r>
            <a:endParaRPr lang="es-CL" sz="1300" dirty="0"/>
          </a:p>
        </p:txBody>
      </p:sp>
    </p:spTree>
    <p:extLst>
      <p:ext uri="{BB962C8B-B14F-4D97-AF65-F5344CB8AC3E}">
        <p14:creationId xmlns:p14="http://schemas.microsoft.com/office/powerpoint/2010/main" val="642532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Participación y Vida Democrática. </a:t>
            </a:r>
            <a:endParaRPr lang="es-CL" dirty="0"/>
          </a:p>
        </p:txBody>
      </p:sp>
      <p:sp>
        <p:nvSpPr>
          <p:cNvPr id="3" name="Marcador de contenido 2"/>
          <p:cNvSpPr>
            <a:spLocks noGrp="1"/>
          </p:cNvSpPr>
          <p:nvPr>
            <p:ph idx="1"/>
          </p:nvPr>
        </p:nvSpPr>
        <p:spPr/>
        <p:txBody>
          <a:bodyPr/>
          <a:lstStyle/>
          <a:p>
            <a:pPr lvl="0">
              <a:buClr>
                <a:srgbClr val="90C226"/>
              </a:buClr>
              <a:buSzPct val="80000"/>
              <a:buFont typeface="+mj-lt"/>
              <a:buAutoNum type="arabicPeriod"/>
            </a:pPr>
            <a:r>
              <a:rPr lang="es-CL" dirty="0">
                <a:solidFill>
                  <a:prstClr val="black">
                    <a:lumMod val="75000"/>
                    <a:lumOff val="25000"/>
                  </a:prstClr>
                </a:solidFill>
                <a:latin typeface="Trebuchet MS" panose="020B0603020202020204"/>
              </a:rPr>
              <a:t>“Favorecer y asegurar una comunicación efectiva y democrática en la comunidad escolar para </a:t>
            </a:r>
            <a:r>
              <a:rPr lang="es-CL" b="1" dirty="0">
                <a:solidFill>
                  <a:prstClr val="black">
                    <a:lumMod val="75000"/>
                    <a:lumOff val="25000"/>
                  </a:prstClr>
                </a:solidFill>
                <a:latin typeface="Trebuchet MS" panose="020B0603020202020204"/>
              </a:rPr>
              <a:t>involucrar y fortalecer espacios y procesos participativos.</a:t>
            </a:r>
            <a:r>
              <a:rPr lang="es-CL" dirty="0">
                <a:solidFill>
                  <a:prstClr val="black">
                    <a:lumMod val="75000"/>
                    <a:lumOff val="25000"/>
                  </a:prstClr>
                </a:solidFill>
                <a:latin typeface="Trebuchet MS" panose="020B0603020202020204"/>
              </a:rPr>
              <a:t>”</a:t>
            </a:r>
          </a:p>
          <a:p>
            <a:pPr lvl="0">
              <a:buClr>
                <a:srgbClr val="90C226"/>
              </a:buClr>
              <a:buSzPct val="80000"/>
              <a:buFont typeface="+mj-lt"/>
              <a:buAutoNum type="arabicPeriod"/>
            </a:pPr>
            <a:r>
              <a:rPr lang="es-CL" dirty="0">
                <a:solidFill>
                  <a:prstClr val="black">
                    <a:lumMod val="75000"/>
                    <a:lumOff val="25000"/>
                  </a:prstClr>
                </a:solidFill>
                <a:latin typeface="Trebuchet MS" panose="020B0603020202020204"/>
              </a:rPr>
              <a:t>“Establecer espacios de trabajo colaborativo con organizaciones comunitarias y redes formales, mediante instancias de coordinaciones formales y efectivas, con el propósito de </a:t>
            </a:r>
            <a:r>
              <a:rPr lang="es-CL" b="1" dirty="0">
                <a:solidFill>
                  <a:prstClr val="black">
                    <a:lumMod val="75000"/>
                    <a:lumOff val="25000"/>
                  </a:prstClr>
                </a:solidFill>
                <a:latin typeface="Trebuchet MS" panose="020B0603020202020204"/>
              </a:rPr>
              <a:t>fortalecer y contribuir a la formación integral del estudiantado.”</a:t>
            </a:r>
          </a:p>
          <a:p>
            <a:endParaRPr lang="es-CL" dirty="0"/>
          </a:p>
        </p:txBody>
      </p:sp>
    </p:spTree>
    <p:extLst>
      <p:ext uri="{BB962C8B-B14F-4D97-AF65-F5344CB8AC3E}">
        <p14:creationId xmlns:p14="http://schemas.microsoft.com/office/powerpoint/2010/main" val="1129610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23513" y="58848"/>
            <a:ext cx="4181099" cy="1254564"/>
          </a:xfrm>
        </p:spPr>
        <p:txBody>
          <a:bodyPr>
            <a:normAutofit fontScale="90000"/>
          </a:bodyPr>
          <a:lstStyle/>
          <a:p>
            <a:r>
              <a:rPr lang="es-CL" dirty="0" smtClean="0"/>
              <a:t>                                   </a:t>
            </a:r>
            <a:r>
              <a:rPr lang="es-CL" sz="3200" dirty="0" smtClean="0"/>
              <a:t>Actividades desarrolladas</a:t>
            </a:r>
            <a:endParaRPr lang="es-CL" sz="3200" dirty="0"/>
          </a:p>
        </p:txBody>
      </p:sp>
      <p:pic>
        <p:nvPicPr>
          <p:cNvPr id="4" name="Marcador de contenido 3"/>
          <p:cNvPicPr>
            <a:picLocks noGrp="1" noChangeAspect="1"/>
          </p:cNvPicPr>
          <p:nvPr>
            <p:ph idx="1"/>
          </p:nvPr>
        </p:nvPicPr>
        <p:blipFill>
          <a:blip r:embed="rId2"/>
          <a:stretch>
            <a:fillRect/>
          </a:stretch>
        </p:blipFill>
        <p:spPr>
          <a:xfrm>
            <a:off x="343643" y="58847"/>
            <a:ext cx="6414604" cy="4340768"/>
          </a:xfrm>
          <a:prstGeom prst="rect">
            <a:avLst/>
          </a:prstGeom>
        </p:spPr>
      </p:pic>
      <p:pic>
        <p:nvPicPr>
          <p:cNvPr id="5" name="Imagen 4"/>
          <p:cNvPicPr>
            <a:picLocks noChangeAspect="1"/>
          </p:cNvPicPr>
          <p:nvPr/>
        </p:nvPicPr>
        <p:blipFill>
          <a:blip r:embed="rId3"/>
          <a:stretch>
            <a:fillRect/>
          </a:stretch>
        </p:blipFill>
        <p:spPr>
          <a:xfrm>
            <a:off x="6005383" y="3092070"/>
            <a:ext cx="6186617" cy="3765930"/>
          </a:xfrm>
          <a:prstGeom prst="rect">
            <a:avLst/>
          </a:prstGeom>
        </p:spPr>
      </p:pic>
    </p:spTree>
    <p:extLst>
      <p:ext uri="{BB962C8B-B14F-4D97-AF65-F5344CB8AC3E}">
        <p14:creationId xmlns:p14="http://schemas.microsoft.com/office/powerpoint/2010/main" val="2045503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Medio Ambiente e Interculturalidad</a:t>
            </a:r>
            <a:endParaRPr lang="es-CL" dirty="0"/>
          </a:p>
        </p:txBody>
      </p:sp>
      <p:sp>
        <p:nvSpPr>
          <p:cNvPr id="3" name="Marcador de contenido 2"/>
          <p:cNvSpPr>
            <a:spLocks noGrp="1"/>
          </p:cNvSpPr>
          <p:nvPr>
            <p:ph idx="1"/>
          </p:nvPr>
        </p:nvSpPr>
        <p:spPr/>
        <p:txBody>
          <a:bodyPr/>
          <a:lstStyle/>
          <a:p>
            <a:r>
              <a:rPr lang="es-MX" dirty="0" smtClean="0"/>
              <a:t>Se realizaron diferentes actividades durante el año , entre las que destacamos:</a:t>
            </a:r>
          </a:p>
          <a:p>
            <a:pPr lvl="1">
              <a:buFont typeface="Wingdings" panose="05000000000000000000" pitchFamily="2" charset="2"/>
              <a:buChar char="v"/>
            </a:pPr>
            <a:r>
              <a:rPr lang="es-MX" dirty="0" smtClean="0"/>
              <a:t>Salidas pedagógicas a diferentes partes ( reserva de </a:t>
            </a:r>
            <a:r>
              <a:rPr lang="es-MX" dirty="0"/>
              <a:t>P</a:t>
            </a:r>
            <a:r>
              <a:rPr lang="es-MX" dirty="0" smtClean="0"/>
              <a:t>eña Blanca, los Andes</a:t>
            </a:r>
          </a:p>
          <a:p>
            <a:pPr lvl="1">
              <a:buFont typeface="Wingdings" panose="05000000000000000000" pitchFamily="2" charset="2"/>
              <a:buChar char="v"/>
            </a:pPr>
            <a:r>
              <a:rPr lang="es-MX" dirty="0" smtClean="0"/>
              <a:t>Reuniones internas (mesa de trabajo) y externas (comité PADEM comunal, otras entidades pertenecientes a Corporación)</a:t>
            </a:r>
          </a:p>
          <a:p>
            <a:pPr lvl="1">
              <a:buFont typeface="Wingdings" panose="05000000000000000000" pitchFamily="2" charset="2"/>
              <a:buChar char="v"/>
            </a:pPr>
            <a:r>
              <a:rPr lang="es-MX" dirty="0" smtClean="0"/>
              <a:t>Actividades con otras entidades, Universidad de Valparaíso (</a:t>
            </a:r>
            <a:r>
              <a:rPr lang="es-MX" dirty="0" err="1" smtClean="0"/>
              <a:t>compostera</a:t>
            </a:r>
            <a:r>
              <a:rPr lang="es-MX" dirty="0" smtClean="0"/>
              <a:t>, </a:t>
            </a:r>
            <a:r>
              <a:rPr lang="es-MX" dirty="0" err="1" smtClean="0"/>
              <a:t>ecoladrillos</a:t>
            </a:r>
            <a:r>
              <a:rPr lang="es-MX" dirty="0" smtClean="0"/>
              <a:t>, charlas, </a:t>
            </a:r>
          </a:p>
          <a:p>
            <a:pPr lvl="1">
              <a:buFont typeface="Wingdings" panose="05000000000000000000" pitchFamily="2" charset="2"/>
              <a:buChar char="v"/>
            </a:pPr>
            <a:r>
              <a:rPr lang="es-MX" dirty="0" smtClean="0"/>
              <a:t>Actividades Internas: </a:t>
            </a:r>
            <a:r>
              <a:rPr lang="es-MX" dirty="0" err="1" smtClean="0"/>
              <a:t>recicambio</a:t>
            </a:r>
            <a:r>
              <a:rPr lang="es-MX" dirty="0" smtClean="0"/>
              <a:t>, El medio ambiente acuático, Encuestas, Desfiles con material reciclado, Ferias de pueblos originarios e interculturalidad, Feria de vida saludable, Confección de huerto orgánico, </a:t>
            </a:r>
          </a:p>
          <a:p>
            <a:pPr lvl="1">
              <a:buFont typeface="Wingdings" panose="05000000000000000000" pitchFamily="2" charset="2"/>
              <a:buChar char="v"/>
            </a:pPr>
            <a:r>
              <a:rPr lang="es-MX" dirty="0" smtClean="0"/>
              <a:t>CERTIFICACIÓN DE SELLO VERDE DEL ESTABLECIMIENTO</a:t>
            </a:r>
          </a:p>
          <a:p>
            <a:pPr lvl="1">
              <a:buFont typeface="Wingdings" panose="05000000000000000000" pitchFamily="2" charset="2"/>
              <a:buChar char="v"/>
            </a:pPr>
            <a:endParaRPr lang="es-CL" dirty="0"/>
          </a:p>
        </p:txBody>
      </p:sp>
    </p:spTree>
    <p:extLst>
      <p:ext uri="{BB962C8B-B14F-4D97-AF65-F5344CB8AC3E}">
        <p14:creationId xmlns:p14="http://schemas.microsoft.com/office/powerpoint/2010/main" val="865972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endParaRPr lang="es-ES" b="1" dirty="0"/>
          </a:p>
        </p:txBody>
      </p:sp>
      <p:sp>
        <p:nvSpPr>
          <p:cNvPr id="6" name="Marcador de contenido 5"/>
          <p:cNvSpPr>
            <a:spLocks noGrp="1"/>
          </p:cNvSpPr>
          <p:nvPr>
            <p:ph idx="1"/>
          </p:nvPr>
        </p:nvSpPr>
        <p:spPr>
          <a:xfrm>
            <a:off x="728133" y="1650999"/>
            <a:ext cx="7998180" cy="4823942"/>
          </a:xfrm>
        </p:spPr>
        <p:txBody>
          <a:bodyPr>
            <a:normAutofit/>
          </a:bodyPr>
          <a:lstStyle/>
          <a:p>
            <a:pPr marL="457200" indent="-457200">
              <a:buFont typeface="+mj-lt"/>
              <a:buAutoNum type="arabicPeriod"/>
            </a:pPr>
            <a:endParaRPr lang="es-CL" dirty="0" smtClean="0"/>
          </a:p>
          <a:p>
            <a:pPr marL="457200" indent="-457200">
              <a:buFont typeface="+mj-lt"/>
              <a:buAutoNum type="arabicPeriod"/>
            </a:pPr>
            <a:r>
              <a:rPr lang="es-MX" dirty="0"/>
              <a:t>La ley promulgada el 28 de octubre del año 2004, en su artículo 11 de la ley 19.979, impone la obligación de los Directores de los establecimientos educacionales subvencionados, presentar a la comunidad escolar y sus organizaciones, un informe escrito de la Gestión Educativa, correspondiente a ese mismo año escolar.</a:t>
            </a:r>
          </a:p>
          <a:p>
            <a:pPr marL="457200" indent="-457200">
              <a:buFont typeface="+mj-lt"/>
              <a:buAutoNum type="arabicPeriod"/>
            </a:pPr>
            <a:r>
              <a:rPr lang="es-MX" dirty="0"/>
              <a:t>Cumpliendo   con   las   disposiciones   legales   vigentes, procedo a rendir la presente Cuenta Pública. Este documento tiene la finalidad de dar a conocer a padres, apoderados y representante del sostenedor la gestión educativa correspondiente al año </a:t>
            </a:r>
            <a:r>
              <a:rPr lang="es-MX" dirty="0" smtClean="0"/>
              <a:t>2022.</a:t>
            </a:r>
            <a:endParaRPr lang="es-MX" dirty="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091069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725581" cy="6857990"/>
          </a:xfrm>
        </p:spPr>
        <p:txBody>
          <a:bodyPr rtlCol="0" anchor="ctr">
            <a:noAutofit/>
          </a:bodyPr>
          <a:lstStyle/>
          <a:p>
            <a:pPr marL="571500" indent="-571500" algn="l" rtl="0">
              <a:buFont typeface="Wingdings" panose="05000000000000000000" pitchFamily="2" charset="2"/>
              <a:buChar char="v"/>
            </a:pPr>
            <a:r>
              <a:rPr lang="es-ES" sz="4400" b="1" dirty="0" smtClean="0"/>
              <a:t>Organizaciones Internas:</a:t>
            </a:r>
            <a:br>
              <a:rPr lang="es-ES" sz="4400" b="1" dirty="0" smtClean="0"/>
            </a:br>
            <a:r>
              <a:rPr lang="es-ES" sz="4400" b="1" dirty="0"/>
              <a:t>	</a:t>
            </a:r>
            <a:r>
              <a:rPr lang="es-ES" sz="4400" b="1" dirty="0" smtClean="0"/>
              <a:t>	 </a:t>
            </a:r>
            <a:r>
              <a:rPr lang="es-ES" sz="3600" b="1" dirty="0" smtClean="0"/>
              <a:t>CRA</a:t>
            </a:r>
            <a:br>
              <a:rPr lang="es-ES" sz="3600" b="1" dirty="0" smtClean="0"/>
            </a:br>
            <a:r>
              <a:rPr lang="es-ES" sz="3600" b="1" dirty="0"/>
              <a:t>	</a:t>
            </a:r>
            <a:r>
              <a:rPr lang="es-ES" sz="3600" b="1" dirty="0" smtClean="0"/>
              <a:t>	 Convivencia</a:t>
            </a:r>
            <a:r>
              <a:rPr lang="es-ES" sz="4400" b="1" dirty="0" smtClean="0"/>
              <a:t/>
            </a:r>
            <a:br>
              <a:rPr lang="es-ES" sz="4400" b="1" dirty="0" smtClean="0"/>
            </a:br>
            <a:r>
              <a:rPr lang="es-ES" sz="4400" b="1" dirty="0"/>
              <a:t> </a:t>
            </a:r>
            <a:r>
              <a:rPr lang="es-ES" sz="4400" b="1" dirty="0" smtClean="0"/>
              <a:t>     </a:t>
            </a:r>
            <a:r>
              <a:rPr lang="es-ES" sz="3600" b="1" dirty="0" smtClean="0"/>
              <a:t>Centro de Estudiantes</a:t>
            </a:r>
            <a:br>
              <a:rPr lang="es-ES" sz="3600" b="1" dirty="0" smtClean="0"/>
            </a:br>
            <a:r>
              <a:rPr lang="es-ES" sz="3600" b="1" dirty="0"/>
              <a:t> </a:t>
            </a:r>
            <a:r>
              <a:rPr lang="es-ES" sz="3600" b="1" dirty="0" smtClean="0"/>
              <a:t>      Centro de padres, madres </a:t>
            </a:r>
            <a:br>
              <a:rPr lang="es-ES" sz="3600" b="1" dirty="0" smtClean="0"/>
            </a:br>
            <a:r>
              <a:rPr lang="es-ES" sz="3600" b="1" dirty="0"/>
              <a:t> </a:t>
            </a:r>
            <a:r>
              <a:rPr lang="es-ES" sz="3600" b="1" dirty="0" smtClean="0"/>
              <a:t>                                  y apoderados</a:t>
            </a:r>
            <a:r>
              <a:rPr lang="es-ES" sz="4400" b="1" dirty="0" smtClean="0"/>
              <a:t/>
            </a:r>
            <a:br>
              <a:rPr lang="es-ES" sz="4400" b="1" dirty="0" smtClean="0"/>
            </a:br>
            <a:r>
              <a:rPr lang="es-ES" sz="4400" b="1" dirty="0"/>
              <a:t> </a:t>
            </a:r>
            <a:r>
              <a:rPr lang="es-ES" sz="4400" b="1" dirty="0" smtClean="0"/>
              <a:t>          </a:t>
            </a:r>
            <a:endParaRPr lang="es-ES" sz="4400" b="1" dirty="0"/>
          </a:p>
        </p:txBody>
      </p:sp>
      <p:pic>
        <p:nvPicPr>
          <p:cNvPr id="3" name="Imagen 2"/>
          <p:cNvPicPr>
            <a:picLocks noChangeAspect="1"/>
          </p:cNvPicPr>
          <p:nvPr/>
        </p:nvPicPr>
        <p:blipFill>
          <a:blip r:embed="rId4"/>
          <a:stretch>
            <a:fillRect/>
          </a:stretch>
        </p:blipFill>
        <p:spPr>
          <a:xfrm>
            <a:off x="8820620" y="10"/>
            <a:ext cx="3371380" cy="449923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845143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364522" y="3369734"/>
            <a:ext cx="4191727" cy="3429479"/>
          </a:xfrm>
          <a:prstGeom prst="rect">
            <a:avLst/>
          </a:prstGeom>
        </p:spPr>
      </p:pic>
      <p:sp>
        <p:nvSpPr>
          <p:cNvPr id="2" name="Título 1"/>
          <p:cNvSpPr>
            <a:spLocks noGrp="1"/>
          </p:cNvSpPr>
          <p:nvPr>
            <p:ph type="title"/>
          </p:nvPr>
        </p:nvSpPr>
        <p:spPr>
          <a:xfrm>
            <a:off x="1787237" y="152400"/>
            <a:ext cx="9717376" cy="677333"/>
          </a:xfrm>
        </p:spPr>
        <p:txBody>
          <a:bodyPr/>
          <a:lstStyle/>
          <a:p>
            <a:r>
              <a:rPr lang="es-CL" dirty="0" smtClean="0"/>
              <a:t> Centro de Recursos Audiovisuales (CRA)</a:t>
            </a:r>
            <a:endParaRPr lang="es-CL" dirty="0"/>
          </a:p>
        </p:txBody>
      </p:sp>
      <p:pic>
        <p:nvPicPr>
          <p:cNvPr id="4" name="Marcador de contenido 3"/>
          <p:cNvPicPr>
            <a:picLocks noGrp="1" noChangeAspect="1"/>
          </p:cNvPicPr>
          <p:nvPr>
            <p:ph idx="1"/>
          </p:nvPr>
        </p:nvPicPr>
        <p:blipFill>
          <a:blip r:embed="rId3"/>
          <a:stretch>
            <a:fillRect/>
          </a:stretch>
        </p:blipFill>
        <p:spPr>
          <a:xfrm>
            <a:off x="0" y="1117600"/>
            <a:ext cx="4572638" cy="3429479"/>
          </a:xfrm>
          <a:prstGeom prst="rect">
            <a:avLst/>
          </a:prstGeom>
        </p:spPr>
      </p:pic>
      <p:pic>
        <p:nvPicPr>
          <p:cNvPr id="5" name="Imagen 4"/>
          <p:cNvPicPr>
            <a:picLocks noChangeAspect="1"/>
          </p:cNvPicPr>
          <p:nvPr/>
        </p:nvPicPr>
        <p:blipFill>
          <a:blip r:embed="rId4"/>
          <a:stretch>
            <a:fillRect/>
          </a:stretch>
        </p:blipFill>
        <p:spPr>
          <a:xfrm>
            <a:off x="7941733" y="969671"/>
            <a:ext cx="4047066" cy="3149601"/>
          </a:xfrm>
          <a:prstGeom prst="rect">
            <a:avLst/>
          </a:prstGeom>
        </p:spPr>
      </p:pic>
    </p:spTree>
    <p:extLst>
      <p:ext uri="{BB962C8B-B14F-4D97-AF65-F5344CB8AC3E}">
        <p14:creationId xmlns:p14="http://schemas.microsoft.com/office/powerpoint/2010/main" val="474464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664363"/>
          </a:xfrm>
        </p:spPr>
        <p:txBody>
          <a:bodyPr/>
          <a:lstStyle/>
          <a:p>
            <a:r>
              <a:rPr lang="es-CL" dirty="0"/>
              <a:t> </a:t>
            </a:r>
            <a:r>
              <a:rPr lang="es-CL" dirty="0" smtClean="0"/>
              <a:t>Convivencia Escolar.</a:t>
            </a:r>
          </a:p>
        </p:txBody>
      </p:sp>
      <p:sp>
        <p:nvSpPr>
          <p:cNvPr id="3" name="Marcador de contenido 2"/>
          <p:cNvSpPr>
            <a:spLocks noGrp="1"/>
          </p:cNvSpPr>
          <p:nvPr>
            <p:ph idx="1"/>
          </p:nvPr>
        </p:nvSpPr>
        <p:spPr>
          <a:xfrm>
            <a:off x="457199" y="1439333"/>
            <a:ext cx="11513127" cy="5061220"/>
          </a:xfrm>
        </p:spPr>
        <p:txBody>
          <a:bodyPr>
            <a:normAutofit/>
          </a:bodyPr>
          <a:lstStyle/>
          <a:p>
            <a:endParaRPr lang="es-CL" dirty="0" smtClean="0"/>
          </a:p>
          <a:p>
            <a:r>
              <a:rPr lang="es-CL" dirty="0" smtClean="0"/>
              <a:t> </a:t>
            </a:r>
            <a:endParaRPr lang="es-CL" dirty="0"/>
          </a:p>
        </p:txBody>
      </p:sp>
      <p:pic>
        <p:nvPicPr>
          <p:cNvPr id="4" name="Imagen 3"/>
          <p:cNvPicPr>
            <a:picLocks noChangeAspect="1"/>
          </p:cNvPicPr>
          <p:nvPr/>
        </p:nvPicPr>
        <p:blipFill>
          <a:blip r:embed="rId2"/>
          <a:stretch>
            <a:fillRect/>
          </a:stretch>
        </p:blipFill>
        <p:spPr>
          <a:xfrm>
            <a:off x="721910" y="1834758"/>
            <a:ext cx="10748180" cy="3188484"/>
          </a:xfrm>
          <a:prstGeom prst="rect">
            <a:avLst/>
          </a:prstGeom>
        </p:spPr>
      </p:pic>
    </p:spTree>
    <p:extLst>
      <p:ext uri="{BB962C8B-B14F-4D97-AF65-F5344CB8AC3E}">
        <p14:creationId xmlns:p14="http://schemas.microsoft.com/office/powerpoint/2010/main" val="500638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Centro de Estudiantes</a:t>
            </a:r>
            <a:endParaRPr lang="es-CL" dirty="0"/>
          </a:p>
        </p:txBody>
      </p:sp>
      <p:sp>
        <p:nvSpPr>
          <p:cNvPr id="3" name="Marcador de contenido 2"/>
          <p:cNvSpPr>
            <a:spLocks noGrp="1"/>
          </p:cNvSpPr>
          <p:nvPr>
            <p:ph idx="1"/>
          </p:nvPr>
        </p:nvSpPr>
        <p:spPr>
          <a:xfrm>
            <a:off x="457199" y="1439333"/>
            <a:ext cx="11513127" cy="5061220"/>
          </a:xfrm>
        </p:spPr>
        <p:txBody>
          <a:bodyPr>
            <a:normAutofit/>
          </a:bodyPr>
          <a:lstStyle/>
          <a:p>
            <a:r>
              <a:rPr lang="es-CL" sz="1200" dirty="0"/>
              <a:t>El año escolar 2022 contó con la elección del Centro de Estudiantes de forma democrática, informada y participativa, donde la lista candidata se presentó por los cursos de 3ro a 8vo básico, señalando sus propuestas</a:t>
            </a:r>
            <a:r>
              <a:rPr lang="es-CL" sz="1200" dirty="0" smtClean="0"/>
              <a:t>.</a:t>
            </a:r>
            <a:endParaRPr lang="es-CL" sz="1200" dirty="0"/>
          </a:p>
          <a:p>
            <a:r>
              <a:rPr lang="es-CL" sz="1200" dirty="0"/>
              <a:t>Se conformó un tribunal calificador de elección (</a:t>
            </a:r>
            <a:r>
              <a:rPr lang="es-CL" sz="1200" dirty="0" err="1"/>
              <a:t>tricel</a:t>
            </a:r>
            <a:r>
              <a:rPr lang="es-CL" sz="1200" dirty="0"/>
              <a:t>) de forma autónoma entre estudiantes de 6to básico que llevaron el proceso eleccionario</a:t>
            </a:r>
            <a:r>
              <a:rPr lang="es-CL" sz="1200" dirty="0" smtClean="0"/>
              <a:t>.</a:t>
            </a:r>
            <a:endParaRPr lang="es-CL" sz="1200" dirty="0"/>
          </a:p>
          <a:p>
            <a:r>
              <a:rPr lang="es-CL" sz="1200" dirty="0"/>
              <a:t>Resulta electa la lista encabezada por Dafne Hernández, Fabián Yáñez, Javiera Zúñiga, José Vergara, Christopher Arancibia y Cristóbal Parra</a:t>
            </a:r>
            <a:r>
              <a:rPr lang="es-CL" dirty="0"/>
              <a:t>.</a:t>
            </a:r>
          </a:p>
          <a:p>
            <a:r>
              <a:rPr lang="es-CL" sz="1400" dirty="0"/>
              <a:t>El foco durante el año escolar 2022 estuvo dado en la necesidad de generar espacios democráticos y participativos entre estudiantes que fogueara la experiencia de generar propuestas y asumir las responsabilidades de las decisiones asumidas.</a:t>
            </a:r>
          </a:p>
          <a:p>
            <a:endParaRPr lang="es-CL" sz="1400" dirty="0"/>
          </a:p>
          <a:p>
            <a:r>
              <a:rPr lang="es-CL" sz="1400" dirty="0"/>
              <a:t>Bajo esta premisa, se generaron actividades que permitieran alcanzar estos puntos como por ejemplo:</a:t>
            </a:r>
          </a:p>
          <a:p>
            <a:pPr>
              <a:buFont typeface="+mj-lt"/>
              <a:buAutoNum type="arabicPeriod"/>
            </a:pPr>
            <a:r>
              <a:rPr lang="es-CL" sz="1400" dirty="0"/>
              <a:t>Reuniones semanales del Centro de estudiantes.</a:t>
            </a:r>
          </a:p>
          <a:p>
            <a:pPr>
              <a:buFont typeface="+mj-lt"/>
              <a:buAutoNum type="arabicPeriod"/>
            </a:pPr>
            <a:r>
              <a:rPr lang="es-CL" sz="1400" dirty="0"/>
              <a:t>Reuniones ampliadas con voceros y voceras por curso (de 3ro a 8vo) para observar y deliberar sobre temas atingentes de forma democrática.</a:t>
            </a:r>
          </a:p>
          <a:p>
            <a:pPr>
              <a:buFont typeface="+mj-lt"/>
              <a:buAutoNum type="arabicPeriod"/>
            </a:pPr>
            <a:r>
              <a:rPr lang="es-CL" sz="1400" dirty="0"/>
              <a:t>Mesas de trabajo en consejos escolares u otras instancias </a:t>
            </a:r>
            <a:r>
              <a:rPr lang="es-CL" sz="1400" dirty="0" err="1"/>
              <a:t>interestamentales</a:t>
            </a:r>
            <a:r>
              <a:rPr lang="es-CL" sz="1400" dirty="0"/>
              <a:t>.</a:t>
            </a:r>
          </a:p>
          <a:p>
            <a:pPr>
              <a:buFont typeface="+mj-lt"/>
              <a:buAutoNum type="arabicPeriod"/>
            </a:pPr>
            <a:r>
              <a:rPr lang="es-CL" sz="1400" dirty="0"/>
              <a:t>Propuesta de decálogo normativo interno de cada curso aprobada en Consejo de Profesores y profesoras.</a:t>
            </a:r>
          </a:p>
          <a:p>
            <a:pPr>
              <a:buFont typeface="+mj-lt"/>
              <a:buAutoNum type="arabicPeriod"/>
            </a:pPr>
            <a:r>
              <a:rPr lang="es-CL" sz="1400" dirty="0"/>
              <a:t>Reuniones semestrales con Centro de estudiantes de escuela Windmill College para intercambiar experiencias</a:t>
            </a:r>
            <a:r>
              <a:rPr lang="es-CL" dirty="0"/>
              <a:t>.</a:t>
            </a:r>
          </a:p>
          <a:p>
            <a:endParaRPr lang="es-CL" dirty="0"/>
          </a:p>
        </p:txBody>
      </p:sp>
    </p:spTree>
    <p:extLst>
      <p:ext uri="{BB962C8B-B14F-4D97-AF65-F5344CB8AC3E}">
        <p14:creationId xmlns:p14="http://schemas.microsoft.com/office/powerpoint/2010/main" val="1393356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325" y="169420"/>
            <a:ext cx="9649875" cy="660313"/>
          </a:xfrm>
        </p:spPr>
        <p:txBody>
          <a:bodyPr/>
          <a:lstStyle/>
          <a:p>
            <a:r>
              <a:rPr lang="es-CL" dirty="0" smtClean="0"/>
              <a:t>Centro de madres, padres y apoderados</a:t>
            </a:r>
            <a:endParaRPr lang="es-CL" dirty="0"/>
          </a:p>
        </p:txBody>
      </p:sp>
      <p:pic>
        <p:nvPicPr>
          <p:cNvPr id="5" name="Imagen 4"/>
          <p:cNvPicPr>
            <a:picLocks noChangeAspect="1"/>
          </p:cNvPicPr>
          <p:nvPr/>
        </p:nvPicPr>
        <p:blipFill>
          <a:blip r:embed="rId2"/>
          <a:stretch>
            <a:fillRect/>
          </a:stretch>
        </p:blipFill>
        <p:spPr>
          <a:xfrm>
            <a:off x="44109" y="834458"/>
            <a:ext cx="5436390" cy="3057970"/>
          </a:xfrm>
          <a:prstGeom prst="rect">
            <a:avLst/>
          </a:prstGeom>
        </p:spPr>
      </p:pic>
      <p:pic>
        <p:nvPicPr>
          <p:cNvPr id="7" name="Imagen 6"/>
          <p:cNvPicPr>
            <a:picLocks noChangeAspect="1"/>
          </p:cNvPicPr>
          <p:nvPr/>
        </p:nvPicPr>
        <p:blipFill>
          <a:blip r:embed="rId3"/>
          <a:stretch>
            <a:fillRect/>
          </a:stretch>
        </p:blipFill>
        <p:spPr>
          <a:xfrm>
            <a:off x="6096980" y="834458"/>
            <a:ext cx="6096851" cy="3429479"/>
          </a:xfrm>
          <a:prstGeom prst="rect">
            <a:avLst/>
          </a:prstGeom>
        </p:spPr>
      </p:pic>
      <p:pic>
        <p:nvPicPr>
          <p:cNvPr id="10" name="Marcador de contenido 9"/>
          <p:cNvPicPr>
            <a:picLocks noGrp="1" noChangeAspect="1"/>
          </p:cNvPicPr>
          <p:nvPr>
            <p:ph idx="1"/>
          </p:nvPr>
        </p:nvPicPr>
        <p:blipFill>
          <a:blip r:embed="rId4"/>
          <a:stretch>
            <a:fillRect/>
          </a:stretch>
        </p:blipFill>
        <p:spPr>
          <a:xfrm>
            <a:off x="3325450" y="3662135"/>
            <a:ext cx="5543060" cy="3117972"/>
          </a:xfrm>
          <a:prstGeom prst="rect">
            <a:avLst/>
          </a:prstGeom>
        </p:spPr>
      </p:pic>
    </p:spTree>
    <p:extLst>
      <p:ext uri="{BB962C8B-B14F-4D97-AF65-F5344CB8AC3E}">
        <p14:creationId xmlns:p14="http://schemas.microsoft.com/office/powerpoint/2010/main" val="2625509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725581" cy="6857990"/>
          </a:xfrm>
        </p:spPr>
        <p:txBody>
          <a:bodyPr rtlCol="0" anchor="ctr">
            <a:noAutofit/>
          </a:bodyPr>
          <a:lstStyle/>
          <a:p>
            <a:pPr algn="ctr" rtl="0"/>
            <a:r>
              <a:rPr lang="es-ES" sz="4400" b="1" dirty="0" smtClean="0"/>
              <a:t>Ingresos </a:t>
            </a:r>
            <a:br>
              <a:rPr lang="es-ES" sz="4400" b="1" dirty="0" smtClean="0"/>
            </a:br>
            <a:r>
              <a:rPr lang="es-ES" sz="4400" b="1" dirty="0" smtClean="0"/>
              <a:t>y</a:t>
            </a:r>
            <a:br>
              <a:rPr lang="es-ES" sz="4400" b="1" dirty="0" smtClean="0"/>
            </a:br>
            <a:r>
              <a:rPr lang="es-ES" sz="4400" b="1" dirty="0" smtClean="0"/>
              <a:t>Egresos</a:t>
            </a:r>
            <a:endParaRPr lang="es-ES" sz="4400" b="1" dirty="0"/>
          </a:p>
        </p:txBody>
      </p:sp>
      <p:pic>
        <p:nvPicPr>
          <p:cNvPr id="3" name="Imagen 2"/>
          <p:cNvPicPr>
            <a:picLocks noChangeAspect="1"/>
          </p:cNvPicPr>
          <p:nvPr/>
        </p:nvPicPr>
        <p:blipFill>
          <a:blip r:embed="rId4"/>
          <a:stretch>
            <a:fillRect/>
          </a:stretch>
        </p:blipFill>
        <p:spPr>
          <a:xfrm>
            <a:off x="8820620" y="10"/>
            <a:ext cx="3371380" cy="449923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12477179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Ingreso Caja de movilización</a:t>
            </a:r>
            <a:endParaRPr lang="es-ES" b="1" dirty="0"/>
          </a:p>
        </p:txBody>
      </p:sp>
      <p:sp>
        <p:nvSpPr>
          <p:cNvPr id="6" name="Marcador de contenido 5"/>
          <p:cNvSpPr>
            <a:spLocks noGrp="1"/>
          </p:cNvSpPr>
          <p:nvPr>
            <p:ph idx="1"/>
          </p:nvPr>
        </p:nvSpPr>
        <p:spPr>
          <a:xfrm>
            <a:off x="0" y="1650999"/>
            <a:ext cx="8726313" cy="4461934"/>
          </a:xfrm>
        </p:spPr>
        <p:txBody>
          <a:bodyPr/>
          <a:lstStyle/>
          <a:p>
            <a:pPr marL="457200" indent="-457200">
              <a:buFont typeface="+mj-lt"/>
              <a:buAutoNum type="arabicPeriod"/>
            </a:pPr>
            <a:endParaRPr lang="es-CL" dirty="0" smtClean="0"/>
          </a:p>
          <a:p>
            <a:pPr marL="457200" indent="-457200">
              <a:buFont typeface="+mj-lt"/>
              <a:buAutoNum type="arabicPeriod"/>
            </a:pPr>
            <a:r>
              <a:rPr lang="es-CL" dirty="0" smtClean="0"/>
              <a:t>La diferencia de $14.000 fue devuelta a Corporación el día 20 de Diciembre 2022.</a:t>
            </a:r>
          </a:p>
          <a:p>
            <a:pPr marL="457200" indent="-457200">
              <a:buFont typeface="+mj-lt"/>
              <a:buAutoNum type="arabicPeriod"/>
            </a:pPr>
            <a:endParaRPr lang="es-CL" dirty="0" smtClean="0"/>
          </a:p>
          <a:p>
            <a:pPr marL="457200" indent="-457200">
              <a:buFont typeface="+mj-lt"/>
              <a:buAutoNum type="arabicPeriod"/>
            </a:pPr>
            <a:endParaRPr lang="es-CL" dirty="0"/>
          </a:p>
          <a:p>
            <a:pPr marL="457200" indent="-457200">
              <a:buFont typeface="+mj-lt"/>
              <a:buAutoNum type="arabicPeriod"/>
            </a:pP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pic>
        <p:nvPicPr>
          <p:cNvPr id="7" name="Imagen 6"/>
          <p:cNvPicPr>
            <a:picLocks noChangeAspect="1"/>
          </p:cNvPicPr>
          <p:nvPr/>
        </p:nvPicPr>
        <p:blipFill>
          <a:blip r:embed="rId5"/>
          <a:stretch>
            <a:fillRect/>
          </a:stretch>
        </p:blipFill>
        <p:spPr>
          <a:xfrm>
            <a:off x="1418735" y="2743092"/>
            <a:ext cx="6461701" cy="3233867"/>
          </a:xfrm>
          <a:prstGeom prst="rect">
            <a:avLst/>
          </a:prstGeom>
        </p:spPr>
      </p:pic>
    </p:spTree>
    <p:extLst>
      <p:ext uri="{BB962C8B-B14F-4D97-AF65-F5344CB8AC3E}">
        <p14:creationId xmlns:p14="http://schemas.microsoft.com/office/powerpoint/2010/main" val="3218656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smtClean="0"/>
              <a:t> </a:t>
            </a:r>
            <a:endParaRPr lang="es-ES" b="1" dirty="0"/>
          </a:p>
        </p:txBody>
      </p:sp>
      <p:sp>
        <p:nvSpPr>
          <p:cNvPr id="6" name="Marcador de contenido 5"/>
          <p:cNvSpPr>
            <a:spLocks noGrp="1"/>
          </p:cNvSpPr>
          <p:nvPr>
            <p:ph idx="1"/>
          </p:nvPr>
        </p:nvSpPr>
        <p:spPr>
          <a:xfrm>
            <a:off x="0" y="1650999"/>
            <a:ext cx="8726313" cy="4461934"/>
          </a:xfrm>
        </p:spPr>
        <p:txBody>
          <a:bodyPr/>
          <a:lstStyle/>
          <a:p>
            <a:pPr marL="457200" indent="-457200">
              <a:buFont typeface="+mj-lt"/>
              <a:buAutoNum type="arabicPeriod"/>
            </a:pP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pic>
        <p:nvPicPr>
          <p:cNvPr id="7" name="Imagen 6"/>
          <p:cNvPicPr>
            <a:picLocks noChangeAspect="1"/>
          </p:cNvPicPr>
          <p:nvPr/>
        </p:nvPicPr>
        <p:blipFill>
          <a:blip r:embed="rId5"/>
          <a:stretch>
            <a:fillRect/>
          </a:stretch>
        </p:blipFill>
        <p:spPr>
          <a:xfrm>
            <a:off x="1148154" y="300933"/>
            <a:ext cx="6590379" cy="6557067"/>
          </a:xfrm>
          <a:prstGeom prst="rect">
            <a:avLst/>
          </a:prstGeom>
        </p:spPr>
      </p:pic>
    </p:spTree>
    <p:extLst>
      <p:ext uri="{BB962C8B-B14F-4D97-AF65-F5344CB8AC3E}">
        <p14:creationId xmlns:p14="http://schemas.microsoft.com/office/powerpoint/2010/main" val="665031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4935" y="292698"/>
            <a:ext cx="5350932" cy="662823"/>
          </a:xfrm>
        </p:spPr>
        <p:txBody>
          <a:bodyPr/>
          <a:lstStyle/>
          <a:p>
            <a:r>
              <a:rPr lang="es-CL" dirty="0" smtClean="0"/>
              <a:t>Ingresos y egresos SEP</a:t>
            </a:r>
            <a:endParaRPr lang="es-C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0224" y="0"/>
            <a:ext cx="2771775" cy="4198620"/>
          </a:xfrm>
          <a:prstGeom prst="rect">
            <a:avLst/>
          </a:prstGeom>
        </p:spPr>
      </p:pic>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71786" y="4198620"/>
            <a:ext cx="2720213" cy="2659380"/>
          </a:xfrm>
          <a:prstGeom prst="rect">
            <a:avLst/>
          </a:prstGeom>
        </p:spPr>
      </p:pic>
      <p:pic>
        <p:nvPicPr>
          <p:cNvPr id="3" name="Imagen 2"/>
          <p:cNvPicPr>
            <a:picLocks noChangeAspect="1"/>
          </p:cNvPicPr>
          <p:nvPr/>
        </p:nvPicPr>
        <p:blipFill>
          <a:blip r:embed="rId4"/>
          <a:stretch>
            <a:fillRect/>
          </a:stretch>
        </p:blipFill>
        <p:spPr>
          <a:xfrm>
            <a:off x="2675467" y="955521"/>
            <a:ext cx="4326421" cy="5636802"/>
          </a:xfrm>
          <a:prstGeom prst="rect">
            <a:avLst/>
          </a:prstGeom>
        </p:spPr>
      </p:pic>
    </p:spTree>
    <p:extLst>
      <p:ext uri="{BB962C8B-B14F-4D97-AF65-F5344CB8AC3E}">
        <p14:creationId xmlns:p14="http://schemas.microsoft.com/office/powerpoint/2010/main" val="2884234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Gasto de remuneraciones 2022</a:t>
            </a:r>
            <a:endParaRPr lang="es-ES" b="1"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693480307"/>
              </p:ext>
            </p:extLst>
          </p:nvPr>
        </p:nvGraphicFramePr>
        <p:xfrm>
          <a:off x="1286934" y="2590800"/>
          <a:ext cx="6587068" cy="2319866"/>
        </p:xfrm>
        <a:graphic>
          <a:graphicData uri="http://schemas.openxmlformats.org/drawingml/2006/table">
            <a:tbl>
              <a:tblPr firstRow="1" firstCol="1" bandRow="1"/>
              <a:tblGrid>
                <a:gridCol w="1646767">
                  <a:extLst>
                    <a:ext uri="{9D8B030D-6E8A-4147-A177-3AD203B41FA5}">
                      <a16:colId xmlns:a16="http://schemas.microsoft.com/office/drawing/2014/main" val="2473523485"/>
                    </a:ext>
                  </a:extLst>
                </a:gridCol>
                <a:gridCol w="1646767">
                  <a:extLst>
                    <a:ext uri="{9D8B030D-6E8A-4147-A177-3AD203B41FA5}">
                      <a16:colId xmlns:a16="http://schemas.microsoft.com/office/drawing/2014/main" val="3368547636"/>
                    </a:ext>
                  </a:extLst>
                </a:gridCol>
                <a:gridCol w="1646767">
                  <a:extLst>
                    <a:ext uri="{9D8B030D-6E8A-4147-A177-3AD203B41FA5}">
                      <a16:colId xmlns:a16="http://schemas.microsoft.com/office/drawing/2014/main" val="3268312292"/>
                    </a:ext>
                  </a:extLst>
                </a:gridCol>
                <a:gridCol w="1646767">
                  <a:extLst>
                    <a:ext uri="{9D8B030D-6E8A-4147-A177-3AD203B41FA5}">
                      <a16:colId xmlns:a16="http://schemas.microsoft.com/office/drawing/2014/main" val="3062429052"/>
                    </a:ext>
                  </a:extLst>
                </a:gridCol>
              </a:tblGrid>
              <a:tr h="463974">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Total Funcionarios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Total Horas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Gasto Mensual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Gasto Anual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765408"/>
                  </a:ext>
                </a:extLst>
              </a:tr>
              <a:tr h="927946">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Docentes y asistentes SEP  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447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$8.090.137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$83.170.511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225728"/>
                  </a:ext>
                </a:extLst>
              </a:tr>
              <a:tr h="927946">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Docentes y asistentes 18 PIE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a:effectLst/>
                          <a:latin typeface="Calibri" panose="020F0502020204030204" pitchFamily="34" charset="0"/>
                          <a:ea typeface="Calibri" panose="020F0502020204030204" pitchFamily="34" charset="0"/>
                          <a:cs typeface="Times New Roman" panose="02020603050405020304" pitchFamily="18" charset="0"/>
                        </a:rPr>
                        <a:t>289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$6.570.860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CL" sz="1600" dirty="0">
                          <a:effectLst/>
                          <a:latin typeface="Calibri" panose="020F0502020204030204" pitchFamily="34" charset="0"/>
                          <a:ea typeface="Calibri" panose="020F0502020204030204" pitchFamily="34" charset="0"/>
                          <a:cs typeface="Times New Roman" panose="02020603050405020304" pitchFamily="18" charset="0"/>
                        </a:rPr>
                        <a:t>$</a:t>
                      </a:r>
                      <a:r>
                        <a:rPr lang="es-CL" sz="1600" dirty="0" smtClean="0">
                          <a:effectLst/>
                          <a:latin typeface="Calibri" panose="020F0502020204030204" pitchFamily="34" charset="0"/>
                          <a:ea typeface="Calibri" panose="020F0502020204030204" pitchFamily="34" charset="0"/>
                          <a:cs typeface="Times New Roman" panose="02020603050405020304" pitchFamily="18" charset="0"/>
                        </a:rPr>
                        <a:t>78.850.320</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98865"/>
                  </a:ext>
                </a:extLst>
              </a:tr>
            </a:tbl>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3800896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1532237" y="609600"/>
            <a:ext cx="7636477" cy="1236133"/>
          </a:xfrm>
        </p:spPr>
        <p:txBody>
          <a:bodyPr rtlCol="0">
            <a:normAutofit/>
          </a:bodyPr>
          <a:lstStyle/>
          <a:p>
            <a:pPr algn="ctr"/>
            <a:r>
              <a:rPr lang="es-CL" dirty="0"/>
              <a:t>Datos del Establecimiento</a:t>
            </a:r>
            <a:endParaRPr lang="es-ES" b="1" dirty="0"/>
          </a:p>
        </p:txBody>
      </p:sp>
      <p:sp>
        <p:nvSpPr>
          <p:cNvPr id="6" name="Marcador de contenido 5"/>
          <p:cNvSpPr>
            <a:spLocks noGrp="1"/>
          </p:cNvSpPr>
          <p:nvPr>
            <p:ph idx="1"/>
          </p:nvPr>
        </p:nvSpPr>
        <p:spPr>
          <a:xfrm>
            <a:off x="0" y="1719093"/>
            <a:ext cx="8726313" cy="4461934"/>
          </a:xfrm>
        </p:spPr>
        <p:txBody>
          <a:bodyPr/>
          <a:lstStyle/>
          <a:p>
            <a:pPr marL="457200" indent="-457200">
              <a:buFont typeface="+mj-lt"/>
              <a:buAutoNum type="arabicPeriod"/>
            </a:pP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05487588"/>
              </p:ext>
            </p:extLst>
          </p:nvPr>
        </p:nvGraphicFramePr>
        <p:xfrm>
          <a:off x="668691" y="1707841"/>
          <a:ext cx="8128000" cy="4495800"/>
        </p:xfrm>
        <a:graphic>
          <a:graphicData uri="http://schemas.openxmlformats.org/drawingml/2006/table">
            <a:tbl>
              <a:tblPr firstRow="1" bandRow="1">
                <a:tableStyleId>{5C22544A-7EE6-4342-B048-85BDC9FD1C3A}</a:tableStyleId>
              </a:tblPr>
              <a:tblGrid>
                <a:gridCol w="3458466">
                  <a:extLst>
                    <a:ext uri="{9D8B030D-6E8A-4147-A177-3AD203B41FA5}">
                      <a16:colId xmlns:a16="http://schemas.microsoft.com/office/drawing/2014/main" val="3881844473"/>
                    </a:ext>
                  </a:extLst>
                </a:gridCol>
                <a:gridCol w="4669534">
                  <a:extLst>
                    <a:ext uri="{9D8B030D-6E8A-4147-A177-3AD203B41FA5}">
                      <a16:colId xmlns:a16="http://schemas.microsoft.com/office/drawing/2014/main" val="3641527971"/>
                    </a:ext>
                  </a:extLst>
                </a:gridCol>
              </a:tblGrid>
              <a:tr h="370840">
                <a:tc>
                  <a:txBody>
                    <a:bodyPr/>
                    <a:lstStyle/>
                    <a:p>
                      <a:r>
                        <a:rPr lang="es-CL" dirty="0" smtClean="0"/>
                        <a:t>   Nombre del Establecimiento</a:t>
                      </a:r>
                      <a:endParaRPr lang="es-CL" dirty="0"/>
                    </a:p>
                  </a:txBody>
                  <a:tcPr/>
                </a:tc>
                <a:tc>
                  <a:txBody>
                    <a:bodyPr/>
                    <a:lstStyle/>
                    <a:p>
                      <a:r>
                        <a:rPr lang="es-CL" dirty="0" smtClean="0"/>
                        <a:t>  Escuela Diego Barros Arana</a:t>
                      </a:r>
                      <a:endParaRPr lang="es-CL" dirty="0"/>
                    </a:p>
                  </a:txBody>
                  <a:tcPr/>
                </a:tc>
                <a:extLst>
                  <a:ext uri="{0D108BD9-81ED-4DB2-BD59-A6C34878D82A}">
                    <a16:rowId xmlns:a16="http://schemas.microsoft.com/office/drawing/2014/main" val="1387470718"/>
                  </a:ext>
                </a:extLst>
              </a:tr>
              <a:tr h="370840">
                <a:tc>
                  <a:txBody>
                    <a:bodyPr/>
                    <a:lstStyle/>
                    <a:p>
                      <a:r>
                        <a:rPr lang="es-CL" dirty="0" smtClean="0"/>
                        <a:t>RBD</a:t>
                      </a:r>
                      <a:endParaRPr lang="es-CL" dirty="0"/>
                    </a:p>
                  </a:txBody>
                  <a:tcPr/>
                </a:tc>
                <a:tc>
                  <a:txBody>
                    <a:bodyPr/>
                    <a:lstStyle/>
                    <a:p>
                      <a:r>
                        <a:rPr lang="es-CL" dirty="0" smtClean="0"/>
                        <a:t> 1963-1</a:t>
                      </a:r>
                      <a:endParaRPr lang="es-CL" dirty="0"/>
                    </a:p>
                  </a:txBody>
                  <a:tcPr/>
                </a:tc>
                <a:extLst>
                  <a:ext uri="{0D108BD9-81ED-4DB2-BD59-A6C34878D82A}">
                    <a16:rowId xmlns:a16="http://schemas.microsoft.com/office/drawing/2014/main" val="3076985567"/>
                  </a:ext>
                </a:extLst>
              </a:tr>
              <a:tr h="370840">
                <a:tc>
                  <a:txBody>
                    <a:bodyPr/>
                    <a:lstStyle/>
                    <a:p>
                      <a:r>
                        <a:rPr lang="es-CL" dirty="0" smtClean="0"/>
                        <a:t>Equipo directivo</a:t>
                      </a:r>
                      <a:endParaRPr lang="es-CL" dirty="0"/>
                    </a:p>
                  </a:txBody>
                  <a:tcPr/>
                </a:tc>
                <a:tc>
                  <a:txBody>
                    <a:bodyPr/>
                    <a:lstStyle/>
                    <a:p>
                      <a:r>
                        <a:rPr lang="es-CL" dirty="0" smtClean="0"/>
                        <a:t> Ingrid Jiménez N.     Directora</a:t>
                      </a:r>
                    </a:p>
                    <a:p>
                      <a:r>
                        <a:rPr lang="es-CL" dirty="0" smtClean="0"/>
                        <a:t> Cristian Urqueta P.  </a:t>
                      </a:r>
                      <a:r>
                        <a:rPr lang="es-CL" dirty="0" err="1" smtClean="0"/>
                        <a:t>Insp</a:t>
                      </a:r>
                      <a:r>
                        <a:rPr lang="es-CL" dirty="0" smtClean="0"/>
                        <a:t>. General</a:t>
                      </a:r>
                    </a:p>
                    <a:p>
                      <a:r>
                        <a:rPr lang="es-CL" dirty="0" smtClean="0"/>
                        <a:t> Dante Berrios B.</a:t>
                      </a:r>
                      <a:r>
                        <a:rPr lang="es-CL" baseline="0" dirty="0" smtClean="0"/>
                        <a:t>       Jefe Técnico</a:t>
                      </a:r>
                      <a:endParaRPr lang="es-CL" dirty="0"/>
                    </a:p>
                  </a:txBody>
                  <a:tcPr/>
                </a:tc>
                <a:extLst>
                  <a:ext uri="{0D108BD9-81ED-4DB2-BD59-A6C34878D82A}">
                    <a16:rowId xmlns:a16="http://schemas.microsoft.com/office/drawing/2014/main" val="4015712528"/>
                  </a:ext>
                </a:extLst>
              </a:tr>
              <a:tr h="370840">
                <a:tc>
                  <a:txBody>
                    <a:bodyPr/>
                    <a:lstStyle/>
                    <a:p>
                      <a:r>
                        <a:rPr lang="es-CL" dirty="0" smtClean="0"/>
                        <a:t>Dirección</a:t>
                      </a:r>
                      <a:r>
                        <a:rPr lang="es-CL" baseline="0" dirty="0" smtClean="0"/>
                        <a:t> </a:t>
                      </a:r>
                      <a:endParaRPr lang="es-CL" dirty="0"/>
                    </a:p>
                  </a:txBody>
                  <a:tcPr/>
                </a:tc>
                <a:tc>
                  <a:txBody>
                    <a:bodyPr/>
                    <a:lstStyle/>
                    <a:p>
                      <a:r>
                        <a:rPr lang="es-CL" dirty="0" smtClean="0"/>
                        <a:t> Rafael </a:t>
                      </a:r>
                      <a:r>
                        <a:rPr lang="es-CL" dirty="0" err="1" smtClean="0"/>
                        <a:t>Fábres</a:t>
                      </a:r>
                      <a:r>
                        <a:rPr lang="es-CL" baseline="0" dirty="0" smtClean="0"/>
                        <a:t> 2597, sector las </a:t>
                      </a:r>
                      <a:r>
                        <a:rPr lang="es-CL" baseline="0" dirty="0" err="1" smtClean="0"/>
                        <a:t>Americas</a:t>
                      </a:r>
                      <a:r>
                        <a:rPr lang="es-CL" baseline="0" dirty="0" smtClean="0"/>
                        <a:t>, </a:t>
                      </a:r>
                      <a:r>
                        <a:rPr lang="es-CL" baseline="0" smtClean="0"/>
                        <a:t>Villa Alemana</a:t>
                      </a:r>
                      <a:endParaRPr lang="es-CL"/>
                    </a:p>
                  </a:txBody>
                  <a:tcPr/>
                </a:tc>
                <a:extLst>
                  <a:ext uri="{0D108BD9-81ED-4DB2-BD59-A6C34878D82A}">
                    <a16:rowId xmlns:a16="http://schemas.microsoft.com/office/drawing/2014/main" val="3576324854"/>
                  </a:ext>
                </a:extLst>
              </a:tr>
              <a:tr h="370840">
                <a:tc>
                  <a:txBody>
                    <a:bodyPr/>
                    <a:lstStyle/>
                    <a:p>
                      <a:r>
                        <a:rPr lang="es-CL" dirty="0" smtClean="0"/>
                        <a:t>contactos</a:t>
                      </a:r>
                      <a:endParaRPr lang="es-CL" dirty="0"/>
                    </a:p>
                  </a:txBody>
                  <a:tcPr/>
                </a:tc>
                <a:tc>
                  <a:txBody>
                    <a:bodyPr/>
                    <a:lstStyle/>
                    <a:p>
                      <a:r>
                        <a:rPr lang="es-CL" dirty="0" smtClean="0">
                          <a:hlinkClick r:id="rId5"/>
                        </a:rPr>
                        <a:t>barrosarana@Cmva.cl</a:t>
                      </a:r>
                      <a:endParaRPr lang="es-CL" dirty="0" smtClean="0"/>
                    </a:p>
                    <a:p>
                      <a:r>
                        <a:rPr lang="es-CL" dirty="0" smtClean="0"/>
                        <a:t>323243444</a:t>
                      </a:r>
                    </a:p>
                    <a:p>
                      <a:r>
                        <a:rPr lang="es-CL" dirty="0" smtClean="0">
                          <a:hlinkClick r:id="rId6"/>
                        </a:rPr>
                        <a:t>www.escueladiegobarrosara.cl</a:t>
                      </a:r>
                      <a:endParaRPr lang="es-CL" dirty="0" smtClean="0"/>
                    </a:p>
                    <a:p>
                      <a:endParaRPr lang="es-CL" dirty="0"/>
                    </a:p>
                  </a:txBody>
                  <a:tcPr/>
                </a:tc>
                <a:extLst>
                  <a:ext uri="{0D108BD9-81ED-4DB2-BD59-A6C34878D82A}">
                    <a16:rowId xmlns:a16="http://schemas.microsoft.com/office/drawing/2014/main" val="2799537684"/>
                  </a:ext>
                </a:extLst>
              </a:tr>
              <a:tr h="370840">
                <a:tc>
                  <a:txBody>
                    <a:bodyPr/>
                    <a:lstStyle/>
                    <a:p>
                      <a:r>
                        <a:rPr lang="es-CL" dirty="0" smtClean="0"/>
                        <a:t>Niveles que atiende</a:t>
                      </a:r>
                      <a:endParaRPr lang="es-CL" dirty="0"/>
                    </a:p>
                  </a:txBody>
                  <a:tcPr/>
                </a:tc>
                <a:tc>
                  <a:txBody>
                    <a:bodyPr/>
                    <a:lstStyle/>
                    <a:p>
                      <a:r>
                        <a:rPr lang="es-CL" dirty="0" smtClean="0"/>
                        <a:t>Pre-básica a Octavo</a:t>
                      </a:r>
                      <a:r>
                        <a:rPr lang="es-CL" baseline="0" dirty="0" smtClean="0"/>
                        <a:t> Básico</a:t>
                      </a:r>
                      <a:endParaRPr lang="es-CL" dirty="0"/>
                    </a:p>
                  </a:txBody>
                  <a:tcPr/>
                </a:tc>
                <a:extLst>
                  <a:ext uri="{0D108BD9-81ED-4DB2-BD59-A6C34878D82A}">
                    <a16:rowId xmlns:a16="http://schemas.microsoft.com/office/drawing/2014/main" val="519521813"/>
                  </a:ext>
                </a:extLst>
              </a:tr>
              <a:tr h="370840">
                <a:tc>
                  <a:txBody>
                    <a:bodyPr/>
                    <a:lstStyle/>
                    <a:p>
                      <a:r>
                        <a:rPr lang="es-CL" dirty="0" err="1" smtClean="0"/>
                        <a:t>Indice</a:t>
                      </a:r>
                      <a:r>
                        <a:rPr lang="es-CL" dirty="0" smtClean="0"/>
                        <a:t> de vulnerabilidad</a:t>
                      </a:r>
                      <a:endParaRPr lang="es-CL" dirty="0"/>
                    </a:p>
                  </a:txBody>
                  <a:tcPr/>
                </a:tc>
                <a:tc>
                  <a:txBody>
                    <a:bodyPr/>
                    <a:lstStyle/>
                    <a:p>
                      <a:r>
                        <a:rPr lang="es-CL" dirty="0" smtClean="0"/>
                        <a:t>92%</a:t>
                      </a:r>
                      <a:endParaRPr lang="es-CL" dirty="0"/>
                    </a:p>
                  </a:txBody>
                  <a:tcPr/>
                </a:tc>
                <a:extLst>
                  <a:ext uri="{0D108BD9-81ED-4DB2-BD59-A6C34878D82A}">
                    <a16:rowId xmlns:a16="http://schemas.microsoft.com/office/drawing/2014/main" val="179839024"/>
                  </a:ext>
                </a:extLst>
              </a:tr>
            </a:tbl>
          </a:graphicData>
        </a:graphic>
      </p:graphicFrame>
    </p:spTree>
    <p:extLst>
      <p:ext uri="{BB962C8B-B14F-4D97-AF65-F5344CB8AC3E}">
        <p14:creationId xmlns:p14="http://schemas.microsoft.com/office/powerpoint/2010/main" val="2649279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8" name="Imagen 7" descr="estudiantes mirando por un microscopio">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2" name="Título 1">
            <a:extLst>
              <a:ext uri="{FF2B5EF4-FFF2-40B4-BE49-F238E27FC236}">
                <a16:creationId xmlns:a16="http://schemas.microsoft.com/office/drawing/2014/main" id="{74080833-6B30-404E-B0FA-39D7DC4B1616}"/>
              </a:ext>
            </a:extLst>
          </p:cNvPr>
          <p:cNvSpPr>
            <a:spLocks noGrp="1"/>
          </p:cNvSpPr>
          <p:nvPr>
            <p:ph type="ctrTitle"/>
          </p:nvPr>
        </p:nvSpPr>
        <p:spPr/>
        <p:txBody>
          <a:bodyPr rtlCol="0">
            <a:noAutofit/>
          </a:bodyPr>
          <a:lstStyle/>
          <a:p>
            <a:pPr algn="l" rtl="0"/>
            <a:r>
              <a:rPr lang="es-ES" sz="11700" b="1" dirty="0"/>
              <a:t>Muchas </a:t>
            </a:r>
            <a:br>
              <a:rPr lang="es-ES" sz="11700" b="1" dirty="0"/>
            </a:br>
            <a:r>
              <a:rPr lang="es-ES" sz="11700" dirty="0">
                <a:solidFill>
                  <a:schemeClr val="tx1"/>
                </a:solidFill>
              </a:rPr>
              <a:t>gracias</a:t>
            </a:r>
          </a:p>
        </p:txBody>
      </p:sp>
      <p:sp>
        <p:nvSpPr>
          <p:cNvPr id="4" name="Subtítulo 3">
            <a:extLst>
              <a:ext uri="{FF2B5EF4-FFF2-40B4-BE49-F238E27FC236}">
                <a16:creationId xmlns:a16="http://schemas.microsoft.com/office/drawing/2014/main" id="{D49C5163-C20C-4544-B7B1-4C17B8DBE161}"/>
              </a:ext>
            </a:extLst>
          </p:cNvPr>
          <p:cNvSpPr>
            <a:spLocks noGrp="1"/>
          </p:cNvSpPr>
          <p:nvPr>
            <p:ph type="subTitle" idx="1"/>
          </p:nvPr>
        </p:nvSpPr>
        <p:spPr/>
        <p:txBody>
          <a:bodyPr rtlCol="0">
            <a:normAutofit/>
          </a:bodyPr>
          <a:lstStyle/>
          <a:p>
            <a:pPr algn="l" rtl="0"/>
            <a:r>
              <a:rPr lang="es-ES" dirty="0"/>
              <a:t>alguien@ejemplo.com</a:t>
            </a:r>
          </a:p>
        </p:txBody>
      </p:sp>
      <p:pic>
        <p:nvPicPr>
          <p:cNvPr id="3" name="Imagen 2"/>
          <p:cNvPicPr>
            <a:picLocks noChangeAspect="1"/>
          </p:cNvPicPr>
          <p:nvPr/>
        </p:nvPicPr>
        <p:blipFill>
          <a:blip r:embed="rId5"/>
          <a:stretch>
            <a:fillRect/>
          </a:stretch>
        </p:blipFill>
        <p:spPr>
          <a:xfrm>
            <a:off x="9243752" y="155683"/>
            <a:ext cx="2948247" cy="3934551"/>
          </a:xfrm>
          <a:prstGeom prst="rect">
            <a:avLst/>
          </a:prstGeom>
        </p:spPr>
      </p:pic>
      <p:pic>
        <p:nvPicPr>
          <p:cNvPr id="5" name="Imagen 4"/>
          <p:cNvPicPr>
            <a:picLocks noChangeAspect="1"/>
          </p:cNvPicPr>
          <p:nvPr/>
        </p:nvPicPr>
        <p:blipFill>
          <a:blip r:embed="rId6"/>
          <a:stretch>
            <a:fillRect/>
          </a:stretch>
        </p:blipFill>
        <p:spPr>
          <a:xfrm>
            <a:off x="9210241" y="4041959"/>
            <a:ext cx="2961906" cy="2562865"/>
          </a:xfrm>
          <a:prstGeom prst="rect">
            <a:avLst/>
          </a:prstGeom>
        </p:spPr>
      </p:pic>
      <p:pic>
        <p:nvPicPr>
          <p:cNvPr id="6" name="Imagen 5"/>
          <p:cNvPicPr>
            <a:picLocks noChangeAspect="1"/>
          </p:cNvPicPr>
          <p:nvPr/>
        </p:nvPicPr>
        <p:blipFill>
          <a:blip r:embed="rId7"/>
          <a:stretch>
            <a:fillRect/>
          </a:stretch>
        </p:blipFill>
        <p:spPr>
          <a:xfrm>
            <a:off x="597095" y="442467"/>
            <a:ext cx="823031" cy="1085182"/>
          </a:xfrm>
          <a:prstGeom prst="rect">
            <a:avLst/>
          </a:prstGeom>
        </p:spPr>
      </p:pic>
      <p:pic>
        <p:nvPicPr>
          <p:cNvPr id="7" name="Imagen 6"/>
          <p:cNvPicPr>
            <a:picLocks noChangeAspect="1"/>
          </p:cNvPicPr>
          <p:nvPr/>
        </p:nvPicPr>
        <p:blipFill>
          <a:blip r:embed="rId8"/>
          <a:stretch>
            <a:fillRect/>
          </a:stretch>
        </p:blipFill>
        <p:spPr>
          <a:xfrm>
            <a:off x="3641347" y="4906377"/>
            <a:ext cx="2942334" cy="1834682"/>
          </a:xfrm>
          <a:prstGeom prst="rect">
            <a:avLst/>
          </a:prstGeom>
        </p:spPr>
      </p:pic>
      <p:pic>
        <p:nvPicPr>
          <p:cNvPr id="9" name="Imagen 8"/>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38584" y="4116990"/>
            <a:ext cx="2459952" cy="3183467"/>
          </a:xfrm>
          <a:prstGeom prst="rect">
            <a:avLst/>
          </a:prstGeom>
        </p:spPr>
      </p:pic>
    </p:spTree>
    <p:extLst>
      <p:ext uri="{BB962C8B-B14F-4D97-AF65-F5344CB8AC3E}">
        <p14:creationId xmlns:p14="http://schemas.microsoft.com/office/powerpoint/2010/main" val="538061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1532237" y="609600"/>
            <a:ext cx="7636477" cy="1236133"/>
          </a:xfrm>
        </p:spPr>
        <p:txBody>
          <a:bodyPr rtlCol="0">
            <a:normAutofit/>
          </a:bodyPr>
          <a:lstStyle/>
          <a:p>
            <a:pPr algn="ctr"/>
            <a:r>
              <a:rPr lang="es-ES" b="1" dirty="0" smtClean="0"/>
              <a:t>Representantes del consejo escolar año 2022</a:t>
            </a:r>
            <a:endParaRPr lang="es-ES" b="1" dirty="0"/>
          </a:p>
        </p:txBody>
      </p:sp>
      <p:sp>
        <p:nvSpPr>
          <p:cNvPr id="6" name="Marcador de contenido 5"/>
          <p:cNvSpPr>
            <a:spLocks noGrp="1"/>
          </p:cNvSpPr>
          <p:nvPr>
            <p:ph idx="1"/>
          </p:nvPr>
        </p:nvSpPr>
        <p:spPr>
          <a:xfrm>
            <a:off x="0" y="1719093"/>
            <a:ext cx="8726313" cy="4461934"/>
          </a:xfrm>
        </p:spPr>
        <p:txBody>
          <a:bodyPr/>
          <a:lstStyle/>
          <a:p>
            <a:pPr marL="457200" indent="-457200">
              <a:buFont typeface="+mj-lt"/>
              <a:buAutoNum type="arabicPeriod"/>
            </a:pP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626672695"/>
              </p:ext>
            </p:extLst>
          </p:nvPr>
        </p:nvGraphicFramePr>
        <p:xfrm>
          <a:off x="645232" y="2431140"/>
          <a:ext cx="7881548" cy="3900504"/>
        </p:xfrm>
        <a:graphic>
          <a:graphicData uri="http://schemas.openxmlformats.org/drawingml/2006/table">
            <a:tbl>
              <a:tblPr firstRow="1" bandRow="1">
                <a:tableStyleId>{5C22544A-7EE6-4342-B048-85BDC9FD1C3A}</a:tableStyleId>
              </a:tblPr>
              <a:tblGrid>
                <a:gridCol w="3476260">
                  <a:extLst>
                    <a:ext uri="{9D8B030D-6E8A-4147-A177-3AD203B41FA5}">
                      <a16:colId xmlns:a16="http://schemas.microsoft.com/office/drawing/2014/main" val="1972083975"/>
                    </a:ext>
                  </a:extLst>
                </a:gridCol>
                <a:gridCol w="4405288">
                  <a:extLst>
                    <a:ext uri="{9D8B030D-6E8A-4147-A177-3AD203B41FA5}">
                      <a16:colId xmlns:a16="http://schemas.microsoft.com/office/drawing/2014/main" val="1491061797"/>
                    </a:ext>
                  </a:extLst>
                </a:gridCol>
              </a:tblGrid>
              <a:tr h="1043500">
                <a:tc>
                  <a:txBody>
                    <a:bodyPr/>
                    <a:lstStyle/>
                    <a:p>
                      <a:r>
                        <a:rPr lang="es-CL" dirty="0" smtClean="0"/>
                        <a:t>Directivos</a:t>
                      </a:r>
                      <a:endParaRPr lang="es-CL" dirty="0"/>
                    </a:p>
                  </a:txBody>
                  <a:tcPr/>
                </a:tc>
                <a:tc>
                  <a:txBody>
                    <a:bodyPr/>
                    <a:lstStyle/>
                    <a:p>
                      <a:r>
                        <a:rPr lang="es-CL" dirty="0" smtClean="0"/>
                        <a:t> Ingrid Jiménez N.</a:t>
                      </a:r>
                    </a:p>
                    <a:p>
                      <a:r>
                        <a:rPr lang="es-CL" dirty="0" smtClean="0"/>
                        <a:t> Cristian Urqueta P.</a:t>
                      </a:r>
                    </a:p>
                    <a:p>
                      <a:r>
                        <a:rPr lang="es-CL" dirty="0" smtClean="0"/>
                        <a:t> Dante Berrios B.</a:t>
                      </a:r>
                      <a:endParaRPr lang="es-CL" dirty="0"/>
                    </a:p>
                  </a:txBody>
                  <a:tcPr/>
                </a:tc>
                <a:extLst>
                  <a:ext uri="{0D108BD9-81ED-4DB2-BD59-A6C34878D82A}">
                    <a16:rowId xmlns:a16="http://schemas.microsoft.com/office/drawing/2014/main" val="431837298"/>
                  </a:ext>
                </a:extLst>
              </a:tr>
              <a:tr h="423197">
                <a:tc>
                  <a:txBody>
                    <a:bodyPr/>
                    <a:lstStyle/>
                    <a:p>
                      <a:r>
                        <a:rPr lang="es-CL" dirty="0" smtClean="0"/>
                        <a:t>Sostenedor</a:t>
                      </a:r>
                      <a:endParaRPr lang="es-CL" dirty="0"/>
                    </a:p>
                  </a:txBody>
                  <a:tcPr/>
                </a:tc>
                <a:tc>
                  <a:txBody>
                    <a:bodyPr/>
                    <a:lstStyle/>
                    <a:p>
                      <a:r>
                        <a:rPr lang="es-CL" dirty="0" smtClean="0"/>
                        <a:t>Maria Eliana León P.</a:t>
                      </a:r>
                      <a:endParaRPr lang="es-CL" dirty="0"/>
                    </a:p>
                  </a:txBody>
                  <a:tcPr/>
                </a:tc>
                <a:extLst>
                  <a:ext uri="{0D108BD9-81ED-4DB2-BD59-A6C34878D82A}">
                    <a16:rowId xmlns:a16="http://schemas.microsoft.com/office/drawing/2014/main" val="2097477672"/>
                  </a:ext>
                </a:extLst>
              </a:tr>
              <a:tr h="730450">
                <a:tc>
                  <a:txBody>
                    <a:bodyPr/>
                    <a:lstStyle/>
                    <a:p>
                      <a:r>
                        <a:rPr lang="es-CL" dirty="0" smtClean="0"/>
                        <a:t>Docentes</a:t>
                      </a:r>
                      <a:endParaRPr lang="es-CL" dirty="0"/>
                    </a:p>
                  </a:txBody>
                  <a:tcPr/>
                </a:tc>
                <a:tc>
                  <a:txBody>
                    <a:bodyPr/>
                    <a:lstStyle/>
                    <a:p>
                      <a:r>
                        <a:rPr lang="es-CL" dirty="0" smtClean="0"/>
                        <a:t>Viviana </a:t>
                      </a:r>
                      <a:r>
                        <a:rPr lang="es-CL" dirty="0" err="1" smtClean="0"/>
                        <a:t>Palavecino</a:t>
                      </a:r>
                      <a:r>
                        <a:rPr lang="es-CL" dirty="0" smtClean="0"/>
                        <a:t> S.</a:t>
                      </a:r>
                    </a:p>
                    <a:p>
                      <a:r>
                        <a:rPr lang="es-CL" dirty="0" smtClean="0"/>
                        <a:t>Maria José Sandoval Q.</a:t>
                      </a:r>
                      <a:endParaRPr lang="es-CL" dirty="0"/>
                    </a:p>
                  </a:txBody>
                  <a:tcPr/>
                </a:tc>
                <a:extLst>
                  <a:ext uri="{0D108BD9-81ED-4DB2-BD59-A6C34878D82A}">
                    <a16:rowId xmlns:a16="http://schemas.microsoft.com/office/drawing/2014/main" val="1204645598"/>
                  </a:ext>
                </a:extLst>
              </a:tr>
              <a:tr h="423197">
                <a:tc>
                  <a:txBody>
                    <a:bodyPr/>
                    <a:lstStyle/>
                    <a:p>
                      <a:r>
                        <a:rPr lang="es-CL" dirty="0" smtClean="0"/>
                        <a:t>Asistentes</a:t>
                      </a:r>
                      <a:r>
                        <a:rPr lang="es-CL" baseline="0" dirty="0" smtClean="0"/>
                        <a:t> de la educación</a:t>
                      </a:r>
                      <a:endParaRPr lang="es-CL" dirty="0"/>
                    </a:p>
                  </a:txBody>
                  <a:tcPr/>
                </a:tc>
                <a:tc>
                  <a:txBody>
                    <a:bodyPr/>
                    <a:lstStyle/>
                    <a:p>
                      <a:r>
                        <a:rPr lang="es-CL" dirty="0" smtClean="0"/>
                        <a:t>Sebastian Jiménez P.</a:t>
                      </a:r>
                      <a:endParaRPr lang="es-CL" dirty="0"/>
                    </a:p>
                  </a:txBody>
                  <a:tcPr/>
                </a:tc>
                <a:extLst>
                  <a:ext uri="{0D108BD9-81ED-4DB2-BD59-A6C34878D82A}">
                    <a16:rowId xmlns:a16="http://schemas.microsoft.com/office/drawing/2014/main" val="3864719394"/>
                  </a:ext>
                </a:extLst>
              </a:tr>
              <a:tr h="423197">
                <a:tc>
                  <a:txBody>
                    <a:bodyPr/>
                    <a:lstStyle/>
                    <a:p>
                      <a:r>
                        <a:rPr lang="es-CL" dirty="0" smtClean="0"/>
                        <a:t>Representante de los Estudiantes</a:t>
                      </a:r>
                      <a:endParaRPr lang="es-CL" dirty="0"/>
                    </a:p>
                  </a:txBody>
                  <a:tcPr/>
                </a:tc>
                <a:tc>
                  <a:txBody>
                    <a:bodyPr/>
                    <a:lstStyle/>
                    <a:p>
                      <a:r>
                        <a:rPr lang="es-CL" dirty="0" err="1" smtClean="0"/>
                        <a:t>Fabian</a:t>
                      </a:r>
                      <a:r>
                        <a:rPr lang="es-CL" dirty="0" smtClean="0"/>
                        <a:t> </a:t>
                      </a:r>
                      <a:r>
                        <a:rPr lang="es-CL" dirty="0" err="1" smtClean="0"/>
                        <a:t>Yañez</a:t>
                      </a:r>
                      <a:r>
                        <a:rPr lang="es-CL" dirty="0" smtClean="0"/>
                        <a:t> U.</a:t>
                      </a:r>
                    </a:p>
                    <a:p>
                      <a:r>
                        <a:rPr lang="es-CL" dirty="0" smtClean="0"/>
                        <a:t>Javiera Zuñiga G.</a:t>
                      </a:r>
                      <a:endParaRPr lang="es-CL" dirty="0"/>
                    </a:p>
                  </a:txBody>
                  <a:tcPr/>
                </a:tc>
                <a:extLst>
                  <a:ext uri="{0D108BD9-81ED-4DB2-BD59-A6C34878D82A}">
                    <a16:rowId xmlns:a16="http://schemas.microsoft.com/office/drawing/2014/main" val="3157397598"/>
                  </a:ext>
                </a:extLst>
              </a:tr>
              <a:tr h="423197">
                <a:tc>
                  <a:txBody>
                    <a:bodyPr/>
                    <a:lstStyle/>
                    <a:p>
                      <a:r>
                        <a:rPr lang="es-CL" dirty="0" smtClean="0"/>
                        <a:t>Representantes de los apoderados</a:t>
                      </a:r>
                      <a:endParaRPr lang="es-CL" dirty="0"/>
                    </a:p>
                  </a:txBody>
                  <a:tcPr/>
                </a:tc>
                <a:tc>
                  <a:txBody>
                    <a:bodyPr/>
                    <a:lstStyle/>
                    <a:p>
                      <a:r>
                        <a:rPr lang="es-CL" dirty="0" smtClean="0"/>
                        <a:t>Claudia Godoy Rojas.</a:t>
                      </a:r>
                    </a:p>
                    <a:p>
                      <a:r>
                        <a:rPr lang="es-CL" dirty="0" smtClean="0"/>
                        <a:t>Gladys Neira T.</a:t>
                      </a:r>
                      <a:endParaRPr lang="es-CL" dirty="0"/>
                    </a:p>
                  </a:txBody>
                  <a:tcPr/>
                </a:tc>
                <a:extLst>
                  <a:ext uri="{0D108BD9-81ED-4DB2-BD59-A6C34878D82A}">
                    <a16:rowId xmlns:a16="http://schemas.microsoft.com/office/drawing/2014/main" val="2664412994"/>
                  </a:ext>
                </a:extLst>
              </a:tr>
            </a:tbl>
          </a:graphicData>
        </a:graphic>
      </p:graphicFrame>
    </p:spTree>
    <p:extLst>
      <p:ext uri="{BB962C8B-B14F-4D97-AF65-F5344CB8AC3E}">
        <p14:creationId xmlns:p14="http://schemas.microsoft.com/office/powerpoint/2010/main" val="2494356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VISIÓN</a:t>
            </a:r>
            <a:endParaRPr lang="es-ES" b="1" dirty="0"/>
          </a:p>
        </p:txBody>
      </p:sp>
      <p:sp>
        <p:nvSpPr>
          <p:cNvPr id="6" name="Marcador de contenido 5"/>
          <p:cNvSpPr>
            <a:spLocks noGrp="1"/>
          </p:cNvSpPr>
          <p:nvPr>
            <p:ph idx="1"/>
          </p:nvPr>
        </p:nvSpPr>
        <p:spPr>
          <a:xfrm>
            <a:off x="0" y="1650999"/>
            <a:ext cx="8726313" cy="4461934"/>
          </a:xfrm>
        </p:spPr>
        <p:txBody>
          <a:bodyPr/>
          <a:lstStyle/>
          <a:p>
            <a:pPr marL="457200" indent="-457200">
              <a:buFont typeface="+mj-lt"/>
              <a:buAutoNum type="arabicPeriod"/>
            </a:pPr>
            <a:endParaRPr lang="es-CL" dirty="0" smtClean="0"/>
          </a:p>
          <a:p>
            <a:pPr marL="457200" indent="-457200">
              <a:buFont typeface="+mj-lt"/>
              <a:buAutoNum type="arabicPeriod"/>
            </a:pPr>
            <a:r>
              <a:rPr lang="es-CL" dirty="0"/>
              <a:t>Desarrollar bases educacionales sólidas como institución y a través de estas, y en  conjunto  con  la  familia,  entregar  una  educación  para  el  desarrollo sustentable   a   nuestros   estudiantes   mediante   una   formación   valórica, académica, artística, deportiva y democrática impartida durante los ciclos de enseñanza pre básica  y básica que  les permitan avanzar en la educación media científico humanista, técnico profesional o programas de integración laboral como personas responsables y capaces de aportar en la construcción de una sociedad libre, solidaria, tolerante y democrática, en donde se respete y valore la diversidad cultural, el cuidado y protección del medio ambiente, las diferencias de género y la sana convivencia entre los diferentes actores de las comunidades en las que se desenvuelvan a futuro, considerando que todos somos importantes e interdependientes</a:t>
            </a:r>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1263090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728133" y="609600"/>
            <a:ext cx="6502400" cy="1236133"/>
          </a:xfrm>
        </p:spPr>
        <p:txBody>
          <a:bodyPr rtlCol="0">
            <a:normAutofit/>
          </a:bodyPr>
          <a:lstStyle/>
          <a:p>
            <a:pPr algn="ctr" rtl="0"/>
            <a:r>
              <a:rPr lang="es-ES" b="1" dirty="0" smtClean="0"/>
              <a:t>MISIÓN </a:t>
            </a:r>
            <a:endParaRPr lang="es-ES" b="1" dirty="0"/>
          </a:p>
        </p:txBody>
      </p:sp>
      <p:sp>
        <p:nvSpPr>
          <p:cNvPr id="6" name="Marcador de contenido 5"/>
          <p:cNvSpPr>
            <a:spLocks noGrp="1"/>
          </p:cNvSpPr>
          <p:nvPr>
            <p:ph idx="1"/>
          </p:nvPr>
        </p:nvSpPr>
        <p:spPr>
          <a:xfrm>
            <a:off x="0" y="1650999"/>
            <a:ext cx="8726313" cy="4461934"/>
          </a:xfrm>
        </p:spPr>
        <p:txBody>
          <a:bodyPr/>
          <a:lstStyle/>
          <a:p>
            <a:pPr marL="457200" indent="-457200">
              <a:buFont typeface="+mj-lt"/>
              <a:buAutoNum type="arabicPeriod"/>
            </a:pPr>
            <a:endParaRPr lang="es-CL" dirty="0" smtClean="0"/>
          </a:p>
          <a:p>
            <a:pPr marL="457200" indent="-457200">
              <a:buFont typeface="+mj-lt"/>
              <a:buAutoNum type="arabicPeriod"/>
            </a:pPr>
            <a:r>
              <a:rPr lang="es-CL" dirty="0"/>
              <a:t>Ser una institución educativa abierta a la comunidad; inclusiva, participativa, solidaria e inmersa en el contexto de los estudiantes. Formadora de hábitos y facilitadora de aprendizajes significativos mediante la utilización de diversas metodologías activo-participativas que se adecuen a las diferencias individuales y  a  los  estilos  de  aprendizaje  de  nuestros  estudiantes  para  que  puedan expresar y desarrollar sus habilidades, talentos, pensamientos y creatividad, a través de diversas actividades culturales, ecológicas, cívicas, artísticas y deportivas comprometiéndonos así a lograr el desarrollo de actitudes, habilidades y conocimientos que les permitan alcanzar un desarrollo integral y orientado hacia el bien común, el respeto a la diversidad y a la protección y cuidado del medio ambiente</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1979517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1456972" y="161925"/>
            <a:ext cx="7172325" cy="1041399"/>
          </a:xfrm>
        </p:spPr>
        <p:txBody>
          <a:bodyPr rtlCol="0">
            <a:normAutofit fontScale="90000"/>
          </a:bodyPr>
          <a:lstStyle/>
          <a:p>
            <a:pPr algn="ctr"/>
            <a:r>
              <a:rPr lang="es-CL" dirty="0"/>
              <a:t>Sellos Institucionales: “Educando para el desarrollo sustentable</a:t>
            </a:r>
            <a:r>
              <a:rPr lang="es-ES" b="1" dirty="0" smtClean="0"/>
              <a:t> </a:t>
            </a:r>
            <a:endParaRPr lang="es-ES" b="1" dirty="0"/>
          </a:p>
        </p:txBody>
      </p:sp>
      <p:sp>
        <p:nvSpPr>
          <p:cNvPr id="6" name="Marcador de contenido 5"/>
          <p:cNvSpPr>
            <a:spLocks noGrp="1"/>
          </p:cNvSpPr>
          <p:nvPr>
            <p:ph idx="1"/>
          </p:nvPr>
        </p:nvSpPr>
        <p:spPr>
          <a:xfrm>
            <a:off x="0" y="1650999"/>
            <a:ext cx="8726313" cy="4461934"/>
          </a:xfrm>
        </p:spPr>
        <p:txBody>
          <a:bodyPr/>
          <a:lstStyle/>
          <a:p>
            <a:r>
              <a:rPr lang="es-CL" dirty="0"/>
              <a:t>Este sello surge de la necesidad de transformar nuestra unidad educativa en una entidad que fortalezca la relación de sus integrantes con el entorno natural y socio cultural con el que se relacionan. Relación que incentive el respeto y la protección con el medio ambiente y que nos permita formar seres humanos consientes de la responsabilidad individual y colectiva que tienen en la transformación de un mundo que sea más solidario, democrático, respetuoso de las diferencias culturales y de género y por sobre todo protector de su entorno natural </a:t>
            </a:r>
          </a:p>
          <a:p>
            <a:r>
              <a:rPr lang="es-CL" dirty="0"/>
              <a:t>Valores: Respeto, Solidaridad, Empatía, Responsabilidad y Honestidad.</a:t>
            </a:r>
          </a:p>
          <a:p>
            <a:pPr marL="457200" indent="-457200">
              <a:buFont typeface="+mj-lt"/>
              <a:buAutoNum type="arabicPeriod"/>
            </a:pPr>
            <a:endParaRPr lang="es-CL" dirty="0" smtClean="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spTree>
    <p:extLst>
      <p:ext uri="{BB962C8B-B14F-4D97-AF65-F5344CB8AC3E}">
        <p14:creationId xmlns:p14="http://schemas.microsoft.com/office/powerpoint/2010/main" val="2129917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a:xfrm>
            <a:off x="1463043" y="217171"/>
            <a:ext cx="6492239" cy="784860"/>
          </a:xfrm>
        </p:spPr>
        <p:txBody>
          <a:bodyPr rtlCol="0">
            <a:normAutofit fontScale="90000"/>
          </a:bodyPr>
          <a:lstStyle/>
          <a:p>
            <a:pPr algn="ctr" rtl="0"/>
            <a:r>
              <a:rPr lang="es-ES" b="1" dirty="0" smtClean="0"/>
              <a:t>Datos de Eficiencia Interna: No hay estudiantes repitentes </a:t>
            </a:r>
            <a:endParaRPr lang="es-ES" b="1" dirty="0"/>
          </a:p>
        </p:txBody>
      </p:sp>
      <p:sp>
        <p:nvSpPr>
          <p:cNvPr id="6" name="Marcador de contenido 5"/>
          <p:cNvSpPr>
            <a:spLocks noGrp="1"/>
          </p:cNvSpPr>
          <p:nvPr>
            <p:ph idx="1"/>
          </p:nvPr>
        </p:nvSpPr>
        <p:spPr>
          <a:xfrm>
            <a:off x="0" y="1650999"/>
            <a:ext cx="8726313" cy="4461934"/>
          </a:xfrm>
        </p:spPr>
        <p:txBody>
          <a:bodyPr/>
          <a:lstStyle/>
          <a:p>
            <a:pPr marL="457200" indent="-457200">
              <a:buFont typeface="+mj-lt"/>
              <a:buAutoNum type="arabicPeriod"/>
            </a:pPr>
            <a:endParaRPr lang="es-CL" dirty="0" smtClean="0"/>
          </a:p>
          <a:p>
            <a:pPr marL="457200" indent="-457200">
              <a:buFont typeface="+mj-lt"/>
              <a:buAutoNum type="arabicPeriod"/>
            </a:pPr>
            <a:endParaRPr lang="es-CL"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150" y="0"/>
            <a:ext cx="3371850" cy="44958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231" y="4258735"/>
            <a:ext cx="3465687" cy="259926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60993328"/>
              </p:ext>
            </p:extLst>
          </p:nvPr>
        </p:nvGraphicFramePr>
        <p:xfrm>
          <a:off x="1463043" y="1650999"/>
          <a:ext cx="6492235" cy="4461934"/>
        </p:xfrm>
        <a:graphic>
          <a:graphicData uri="http://schemas.openxmlformats.org/drawingml/2006/table">
            <a:tbl>
              <a:tblPr/>
              <a:tblGrid>
                <a:gridCol w="1264721">
                  <a:extLst>
                    <a:ext uri="{9D8B030D-6E8A-4147-A177-3AD203B41FA5}">
                      <a16:colId xmlns:a16="http://schemas.microsoft.com/office/drawing/2014/main" val="4106250"/>
                    </a:ext>
                  </a:extLst>
                </a:gridCol>
                <a:gridCol w="1433351">
                  <a:extLst>
                    <a:ext uri="{9D8B030D-6E8A-4147-A177-3AD203B41FA5}">
                      <a16:colId xmlns:a16="http://schemas.microsoft.com/office/drawing/2014/main" val="2024546259"/>
                    </a:ext>
                  </a:extLst>
                </a:gridCol>
                <a:gridCol w="1264721">
                  <a:extLst>
                    <a:ext uri="{9D8B030D-6E8A-4147-A177-3AD203B41FA5}">
                      <a16:colId xmlns:a16="http://schemas.microsoft.com/office/drawing/2014/main" val="1123672853"/>
                    </a:ext>
                  </a:extLst>
                </a:gridCol>
                <a:gridCol w="1264721">
                  <a:extLst>
                    <a:ext uri="{9D8B030D-6E8A-4147-A177-3AD203B41FA5}">
                      <a16:colId xmlns:a16="http://schemas.microsoft.com/office/drawing/2014/main" val="3873833836"/>
                    </a:ext>
                  </a:extLst>
                </a:gridCol>
                <a:gridCol w="1264721">
                  <a:extLst>
                    <a:ext uri="{9D8B030D-6E8A-4147-A177-3AD203B41FA5}">
                      <a16:colId xmlns:a16="http://schemas.microsoft.com/office/drawing/2014/main" val="4234450460"/>
                    </a:ext>
                  </a:extLst>
                </a:gridCol>
              </a:tblGrid>
              <a:tr h="387192">
                <a:tc>
                  <a:txBody>
                    <a:bodyPr/>
                    <a:lstStyle/>
                    <a:p>
                      <a:pPr algn="l" fontAlgn="b"/>
                      <a:r>
                        <a:rPr lang="es-CL"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900" b="0" i="0" u="none" strike="noStrike">
                          <a:solidFill>
                            <a:srgbClr val="000000"/>
                          </a:solidFill>
                          <a:effectLst/>
                          <a:latin typeface="Calibri" panose="020F0502020204030204" pitchFamily="34" charset="0"/>
                        </a:rPr>
                        <a:t>Matrícula Final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Retirados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Prioritarios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Preferentes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45137374"/>
                  </a:ext>
                </a:extLst>
              </a:tr>
              <a:tr h="368755">
                <a:tc>
                  <a:txBody>
                    <a:bodyPr/>
                    <a:lstStyle/>
                    <a:p>
                      <a:pPr algn="l" fontAlgn="b"/>
                      <a:r>
                        <a:rPr lang="es-CL" sz="1100" b="0" i="0" u="none" strike="noStrike">
                          <a:solidFill>
                            <a:srgbClr val="000000"/>
                          </a:solidFill>
                          <a:effectLst/>
                          <a:latin typeface="Calibri" panose="020F0502020204030204" pitchFamily="34" charset="0"/>
                        </a:rPr>
                        <a:t>PKÍNDER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768252"/>
                  </a:ext>
                </a:extLst>
              </a:tr>
              <a:tr h="368755">
                <a:tc>
                  <a:txBody>
                    <a:bodyPr/>
                    <a:lstStyle/>
                    <a:p>
                      <a:pPr algn="l" fontAlgn="b"/>
                      <a:r>
                        <a:rPr lang="es-CL" sz="1100" b="0" i="0" u="none" strike="noStrike">
                          <a:solidFill>
                            <a:srgbClr val="000000"/>
                          </a:solidFill>
                          <a:effectLst/>
                          <a:latin typeface="Calibri" panose="020F0502020204030204" pitchFamily="34" charset="0"/>
                        </a:rPr>
                        <a:t>KÍNDER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655295"/>
                  </a:ext>
                </a:extLst>
              </a:tr>
              <a:tr h="368755">
                <a:tc>
                  <a:txBody>
                    <a:bodyPr/>
                    <a:lstStyle/>
                    <a:p>
                      <a:pPr algn="l" fontAlgn="b"/>
                      <a:r>
                        <a:rPr lang="es-CL" sz="1100" b="0" i="0" u="none" strike="noStrike">
                          <a:solidFill>
                            <a:srgbClr val="000000"/>
                          </a:solidFill>
                          <a:effectLst/>
                          <a:latin typeface="Calibri" panose="020F0502020204030204" pitchFamily="34" charset="0"/>
                        </a:rPr>
                        <a:t>PRIMERO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42408"/>
                  </a:ext>
                </a:extLst>
              </a:tr>
              <a:tr h="368755">
                <a:tc>
                  <a:txBody>
                    <a:bodyPr/>
                    <a:lstStyle/>
                    <a:p>
                      <a:pPr algn="l" fontAlgn="b"/>
                      <a:r>
                        <a:rPr lang="es-CL" sz="1100" b="0" i="0" u="none" strike="noStrike">
                          <a:solidFill>
                            <a:srgbClr val="000000"/>
                          </a:solidFill>
                          <a:effectLst/>
                          <a:latin typeface="Calibri" panose="020F0502020204030204" pitchFamily="34" charset="0"/>
                        </a:rPr>
                        <a:t>SEGUNDO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12829"/>
                  </a:ext>
                </a:extLst>
              </a:tr>
              <a:tr h="368755">
                <a:tc>
                  <a:txBody>
                    <a:bodyPr/>
                    <a:lstStyle/>
                    <a:p>
                      <a:pPr algn="l" fontAlgn="b"/>
                      <a:r>
                        <a:rPr lang="es-CL" sz="1100" b="0" i="0" u="none" strike="noStrike">
                          <a:solidFill>
                            <a:srgbClr val="000000"/>
                          </a:solidFill>
                          <a:effectLst/>
                          <a:latin typeface="Calibri" panose="020F0502020204030204" pitchFamily="34" charset="0"/>
                        </a:rPr>
                        <a:t>TERCERO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805769"/>
                  </a:ext>
                </a:extLst>
              </a:tr>
              <a:tr h="368755">
                <a:tc>
                  <a:txBody>
                    <a:bodyPr/>
                    <a:lstStyle/>
                    <a:p>
                      <a:pPr algn="l" fontAlgn="b"/>
                      <a:r>
                        <a:rPr lang="es-CL" sz="1100" b="0" i="0" u="none" strike="noStrike">
                          <a:solidFill>
                            <a:srgbClr val="000000"/>
                          </a:solidFill>
                          <a:effectLst/>
                          <a:latin typeface="Calibri" panose="020F0502020204030204" pitchFamily="34" charset="0"/>
                        </a:rPr>
                        <a:t>CUARTO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446726"/>
                  </a:ext>
                </a:extLst>
              </a:tr>
              <a:tr h="368755">
                <a:tc>
                  <a:txBody>
                    <a:bodyPr/>
                    <a:lstStyle/>
                    <a:p>
                      <a:pPr algn="l" fontAlgn="b"/>
                      <a:r>
                        <a:rPr lang="es-CL" sz="1100" b="0" i="0" u="none" strike="noStrike">
                          <a:solidFill>
                            <a:srgbClr val="000000"/>
                          </a:solidFill>
                          <a:effectLst/>
                          <a:latin typeface="Calibri" panose="020F0502020204030204" pitchFamily="34" charset="0"/>
                        </a:rPr>
                        <a:t>QUINTO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01414"/>
                  </a:ext>
                </a:extLst>
              </a:tr>
              <a:tr h="368755">
                <a:tc>
                  <a:txBody>
                    <a:bodyPr/>
                    <a:lstStyle/>
                    <a:p>
                      <a:pPr algn="l" fontAlgn="b"/>
                      <a:r>
                        <a:rPr lang="es-CL" sz="1100" b="0" i="0" u="none" strike="noStrike">
                          <a:solidFill>
                            <a:srgbClr val="000000"/>
                          </a:solidFill>
                          <a:effectLst/>
                          <a:latin typeface="Calibri" panose="020F0502020204030204" pitchFamily="34" charset="0"/>
                        </a:rPr>
                        <a:t>SEXTO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084877"/>
                  </a:ext>
                </a:extLst>
              </a:tr>
              <a:tr h="368755">
                <a:tc>
                  <a:txBody>
                    <a:bodyPr/>
                    <a:lstStyle/>
                    <a:p>
                      <a:pPr algn="l" fontAlgn="b"/>
                      <a:r>
                        <a:rPr lang="es-CL" sz="1100" b="0" i="0" u="none" strike="noStrike">
                          <a:solidFill>
                            <a:srgbClr val="000000"/>
                          </a:solidFill>
                          <a:effectLst/>
                          <a:latin typeface="Calibri" panose="020F0502020204030204" pitchFamily="34" charset="0"/>
                        </a:rPr>
                        <a:t>SÉPTIMO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905088"/>
                  </a:ext>
                </a:extLst>
              </a:tr>
              <a:tr h="368755">
                <a:tc>
                  <a:txBody>
                    <a:bodyPr/>
                    <a:lstStyle/>
                    <a:p>
                      <a:pPr algn="l" fontAlgn="b"/>
                      <a:r>
                        <a:rPr lang="es-CL" sz="1100" b="0" i="0" u="none" strike="noStrike">
                          <a:solidFill>
                            <a:srgbClr val="000000"/>
                          </a:solidFill>
                          <a:effectLst/>
                          <a:latin typeface="Calibri" panose="020F0502020204030204" pitchFamily="34" charset="0"/>
                        </a:rPr>
                        <a:t>OCTAVO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537753"/>
                  </a:ext>
                </a:extLst>
              </a:tr>
              <a:tr h="387192">
                <a:tc>
                  <a:txBody>
                    <a:bodyPr/>
                    <a:lstStyle/>
                    <a:p>
                      <a:pPr algn="l" fontAlgn="b"/>
                      <a:r>
                        <a:rPr lang="es-CL" sz="1100" b="0" i="0" u="none" strike="noStrike">
                          <a:solidFill>
                            <a:srgbClr val="000000"/>
                          </a:solidFill>
                          <a:effectLst/>
                          <a:latin typeface="Calibri" panose="020F0502020204030204" pitchFamily="34"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L" sz="1100" b="0" i="0" u="none" strike="noStrike">
                          <a:solidFill>
                            <a:srgbClr val="000000"/>
                          </a:solidFill>
                          <a:effectLst/>
                          <a:latin typeface="Calibri" panose="020F0502020204030204" pitchFamily="34" charset="0"/>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s-CL" sz="11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s-CL" sz="1100" b="0" i="0" u="none" strike="noStrike">
                          <a:solidFill>
                            <a:srgbClr val="000000"/>
                          </a:solidFill>
                          <a:effectLst/>
                          <a:latin typeface="Calibri" panose="020F0502020204030204" pitchFamily="34" charset="0"/>
                        </a:rPr>
                        <a:t>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s-CL" sz="11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378914464"/>
                  </a:ext>
                </a:extLst>
              </a:tr>
            </a:tbl>
          </a:graphicData>
        </a:graphic>
      </p:graphicFrame>
    </p:spTree>
    <p:extLst>
      <p:ext uri="{BB962C8B-B14F-4D97-AF65-F5344CB8AC3E}">
        <p14:creationId xmlns:p14="http://schemas.microsoft.com/office/powerpoint/2010/main" val="651516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dc7352e55e77714fab0739bd1a2ce12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b47b806cf7e90fe7257fa1ff83c741b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A0466F-55BA-4B4C-B910-3BFE9417EB92}">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 ds:uri="http://purl.org/dc/elements/1.1/"/>
  </ds:schemaRefs>
</ds:datastoreItem>
</file>

<file path=customXml/itemProps2.xml><?xml version="1.0" encoding="utf-8"?>
<ds:datastoreItem xmlns:ds="http://schemas.openxmlformats.org/officeDocument/2006/customXml" ds:itemID="{F13075A8-A5B0-4ED9-ACD9-B97630E65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35EAC-5FEE-4CF4-B627-4AC327BD0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2180</Words>
  <Application>Microsoft Office PowerPoint</Application>
  <PresentationFormat>Panorámica</PresentationFormat>
  <Paragraphs>310</Paragraphs>
  <Slides>40</Slides>
  <Notes>22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Arial</vt:lpstr>
      <vt:lpstr>Calibri</vt:lpstr>
      <vt:lpstr>Century Gothic</vt:lpstr>
      <vt:lpstr>Times New Roman</vt:lpstr>
      <vt:lpstr>Trebuchet MS</vt:lpstr>
      <vt:lpstr>Wingdings</vt:lpstr>
      <vt:lpstr>Wingdings 3</vt:lpstr>
      <vt:lpstr>Espiral</vt:lpstr>
      <vt:lpstr> </vt:lpstr>
      <vt:lpstr>Tabla </vt:lpstr>
      <vt:lpstr>Presentación de PowerPoint</vt:lpstr>
      <vt:lpstr>Datos del Establecimiento</vt:lpstr>
      <vt:lpstr>Representantes del consejo escolar año 2022</vt:lpstr>
      <vt:lpstr>VISIÓN</vt:lpstr>
      <vt:lpstr>MISIÓN </vt:lpstr>
      <vt:lpstr>Sellos Institucionales: “Educando para el desarrollo sustentable </vt:lpstr>
      <vt:lpstr>Datos de Eficiencia Interna: No hay estudiantes repitentes </vt:lpstr>
      <vt:lpstr>PLAN DE MEJORA  SEP</vt:lpstr>
      <vt:lpstr>Gestión Pedagógica </vt:lpstr>
      <vt:lpstr>Gestión de Liderazgo </vt:lpstr>
      <vt:lpstr>Gestión Convivencia Escolar</vt:lpstr>
      <vt:lpstr>Gestión de Recurso</vt:lpstr>
      <vt:lpstr>PROGRAMAS:            PISE            PIE            DUPLA            REFORZAMIENTO            ETE            Junaeb            ENFERMERÍA </vt:lpstr>
      <vt:lpstr>PISE</vt:lpstr>
      <vt:lpstr>PIE (Programa de Integración Escolar)</vt:lpstr>
      <vt:lpstr>Presentación de PowerPoint</vt:lpstr>
      <vt:lpstr>DUPLA</vt:lpstr>
      <vt:lpstr>Reforzamiento</vt:lpstr>
      <vt:lpstr>ETE decreto 373 (estrategia de Transición Educativa)</vt:lpstr>
      <vt:lpstr>JUNAEB  (prestaciones de alimentación y salud</vt:lpstr>
      <vt:lpstr>Enfermería</vt:lpstr>
      <vt:lpstr>PADEM:       HVS.        DIVERSIDAD Y GÉNERO.        Part. Y vida democrática        Medio Ambiente e                             interculturalidad</vt:lpstr>
      <vt:lpstr>HVS (Habito de Vida Saludable)</vt:lpstr>
      <vt:lpstr>Diversidad y Género</vt:lpstr>
      <vt:lpstr>Participación y Vida Democrática. </vt:lpstr>
      <vt:lpstr>                                   Actividades desarrolladas</vt:lpstr>
      <vt:lpstr>Medio Ambiente e Interculturalidad</vt:lpstr>
      <vt:lpstr>Organizaciones Internas:    CRA    Convivencia       Centro de Estudiantes        Centro de padres, madres                                     y apoderados            </vt:lpstr>
      <vt:lpstr> Centro de Recursos Audiovisuales (CRA)</vt:lpstr>
      <vt:lpstr> Convivencia Escolar.</vt:lpstr>
      <vt:lpstr>Centro de Estudiantes</vt:lpstr>
      <vt:lpstr>Centro de madres, padres y apoderados</vt:lpstr>
      <vt:lpstr>Ingresos  y Egresos</vt:lpstr>
      <vt:lpstr>Ingreso Caja de movilización</vt:lpstr>
      <vt:lpstr> </vt:lpstr>
      <vt:lpstr>Ingresos y egresos SEP</vt:lpstr>
      <vt:lpstr>Gasto de remuneraciones 2022</vt:lpstr>
      <vt:lpstr>Muchas  gracias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2023-03-13T13:35:19Z</dcterms:created>
  <dcterms:modified xsi:type="dcterms:W3CDTF">2023-03-17T12:50:33Z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